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7" r:id="rId3"/>
    <p:sldId id="257" r:id="rId4"/>
    <p:sldId id="272" r:id="rId5"/>
    <p:sldId id="286" r:id="rId6"/>
    <p:sldId id="262" r:id="rId7"/>
    <p:sldId id="259" r:id="rId8"/>
    <p:sldId id="260" r:id="rId9"/>
    <p:sldId id="305" r:id="rId10"/>
    <p:sldId id="261" r:id="rId11"/>
    <p:sldId id="263" r:id="rId12"/>
    <p:sldId id="304" r:id="rId13"/>
    <p:sldId id="264" r:id="rId14"/>
    <p:sldId id="285" r:id="rId15"/>
    <p:sldId id="277" r:id="rId16"/>
    <p:sldId id="278" r:id="rId17"/>
    <p:sldId id="303" r:id="rId18"/>
    <p:sldId id="300" r:id="rId19"/>
    <p:sldId id="276" r:id="rId20"/>
    <p:sldId id="306" r:id="rId21"/>
    <p:sldId id="265" r:id="rId22"/>
    <p:sldId id="275" r:id="rId23"/>
    <p:sldId id="289" r:id="rId24"/>
    <p:sldId id="266" r:id="rId25"/>
    <p:sldId id="267" r:id="rId26"/>
    <p:sldId id="268" r:id="rId27"/>
    <p:sldId id="269" r:id="rId28"/>
    <p:sldId id="291" r:id="rId29"/>
    <p:sldId id="270" r:id="rId30"/>
    <p:sldId id="271" r:id="rId31"/>
    <p:sldId id="279" r:id="rId32"/>
    <p:sldId id="294" r:id="rId33"/>
    <p:sldId id="280" r:id="rId34"/>
    <p:sldId id="281" r:id="rId35"/>
    <p:sldId id="290" r:id="rId36"/>
    <p:sldId id="273" r:id="rId37"/>
    <p:sldId id="295" r:id="rId38"/>
    <p:sldId id="296" r:id="rId39"/>
    <p:sldId id="298" r:id="rId40"/>
    <p:sldId id="301" r:id="rId4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54" autoAdjust="0"/>
  </p:normalViewPr>
  <p:slideViewPr>
    <p:cSldViewPr>
      <p:cViewPr varScale="1">
        <p:scale>
          <a:sx n="57" d="100"/>
          <a:sy n="57" d="100"/>
        </p:scale>
        <p:origin x="9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D657A-3700-FD44-A494-DF8E35492A45}" type="datetimeFigureOut">
              <a:rPr lang="hu-HU" smtClean="0"/>
              <a:t>2018. 02. 21.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B38A3-A4B6-6346-ADD1-6447121F73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01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BB771B-F19D-4C7C-9128-34A3DEEBA094}" type="datetimeFigureOut">
              <a:rPr lang="hu-HU"/>
              <a:pPr>
                <a:defRPr/>
              </a:pPr>
              <a:t>2018. 02. 21.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FEDEFD-07EA-47BD-A04E-02DB9595CFF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53702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30238F-70BC-4D24-A41B-C10C81C4F43B}" type="slidenum">
              <a:rPr lang="hu-HU" altLang="hu-HU"/>
              <a:pPr eaLnBrk="1" hangingPunct="1"/>
              <a:t>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156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 szervezetek, amelyek kapcsolatot keresnek a létesítmények és az üzleti célok között, azt a POE megközelítést tudják a legjobban használni, amely kombinálja az épület és a gépészeti rendszerek állapotának értékelését a felhasználói komfort értékelésével olyan területeken, mint a belső légállapot, szellőzés, megvilágítás, zajszint, hőkomfort, stb. Az eredmények (szubjektív és mért) az alaprajzon térinformatikai rendszerek segítségével rögzíthető/ábrázolható.</a:t>
            </a:r>
          </a:p>
        </p:txBody>
      </p:sp>
      <p:sp>
        <p:nvSpPr>
          <p:cNvPr id="5222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5D0872-CE7E-4FBD-BF21-BDFE39DE28CB}" type="slidenum">
              <a:rPr lang="hu-HU" altLang="hu-HU"/>
              <a:pPr eaLnBrk="1" hangingPunct="1"/>
              <a:t>11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00373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6E8FB6-4C52-48FC-BC5E-979AE45788E8}" type="slidenum">
              <a:rPr lang="hu-HU" altLang="hu-HU"/>
              <a:pPr eaLnBrk="1" hangingPunct="1"/>
              <a:t>12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33127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6D1418-6B12-46BB-B5CA-D2743BACA5D7}" type="slidenum">
              <a:rPr lang="hu-HU" altLang="hu-HU"/>
              <a:pPr eaLnBrk="1" hangingPunct="1"/>
              <a:t>13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15334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Előny: ilyen volt</a:t>
            </a:r>
          </a:p>
        </p:txBody>
      </p:sp>
      <p:sp>
        <p:nvSpPr>
          <p:cNvPr id="553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31720A-6C7E-4C69-A1B4-71531B8C2187}" type="slidenum">
              <a:rPr lang="hu-HU" altLang="hu-HU"/>
              <a:pPr eaLnBrk="1" hangingPunct="1"/>
              <a:t>14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22538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F8292C-CE7F-4B90-99BB-FED8A293EFA7}" type="slidenum">
              <a:rPr lang="hu-HU" altLang="hu-HU"/>
              <a:pPr eaLnBrk="1" hangingPunct="1"/>
              <a:t>15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97997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583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B6244E-AE95-4AF0-8671-5DB456F62935}" type="slidenum">
              <a:rPr lang="hu-HU" altLang="hu-HU"/>
              <a:pPr eaLnBrk="1" hangingPunct="1"/>
              <a:t>16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70248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593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A5B69A-ED21-4A5A-80A6-5BC3DE0F6D70}" type="slidenum">
              <a:rPr lang="hu-HU" altLang="hu-HU"/>
              <a:pPr eaLnBrk="1" hangingPunct="1"/>
              <a:t>17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79891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604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634942-8A9E-4ACF-8E3C-DB13F10B6143}" type="slidenum">
              <a:rPr lang="hu-HU" altLang="hu-HU"/>
              <a:pPr eaLnBrk="1" hangingPunct="1"/>
              <a:t>18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62558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727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83F99C-AD76-4C05-B829-1E5590C87477}" type="slidenum">
              <a:rPr lang="hu-HU" altLang="hu-HU"/>
              <a:pPr eaLnBrk="1" hangingPunct="1"/>
              <a:t>19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17668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Innen aztán lehet adatot gyűjteni… </a:t>
            </a:r>
            <a:r>
              <a:rPr lang="hu-HU" altLang="hu-HU" smtClean="0">
                <a:sym typeface="Wingdings" panose="05000000000000000000" pitchFamily="2" charset="2"/>
              </a:rPr>
              <a:t></a:t>
            </a:r>
            <a:endParaRPr lang="hu-HU" altLang="hu-HU" smtClean="0"/>
          </a:p>
        </p:txBody>
      </p:sp>
      <p:sp>
        <p:nvSpPr>
          <p:cNvPr id="696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6F3DA8-BB75-4BFD-8E40-F4D13A8F44F2}" type="slidenum">
              <a:rPr lang="hu-HU" altLang="hu-HU"/>
              <a:pPr eaLnBrk="1" hangingPunct="1"/>
              <a:t>20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0370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0F3C15-6874-4C90-B780-F3425D2D2AC7}" type="slidenum">
              <a:rPr lang="hu-HU" altLang="hu-HU"/>
              <a:pPr eaLnBrk="1" hangingPunct="1"/>
              <a:t>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43300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Felismerni a problémát…</a:t>
            </a:r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434613-3EC4-4BF7-AEC8-016AE66E3702}" type="slidenum">
              <a:rPr lang="hu-HU" altLang="hu-HU"/>
              <a:pPr eaLnBrk="1" hangingPunct="1"/>
              <a:t>21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25325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6144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ECAB57-0412-4E57-99D3-C35D2F18287F}" type="slidenum">
              <a:rPr lang="hu-HU" altLang="hu-HU"/>
              <a:pPr eaLnBrk="1" hangingPunct="1"/>
              <a:t>22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03067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634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95301B-1FD7-4701-8979-670E20E29788}" type="slidenum">
              <a:rPr lang="hu-HU" altLang="hu-HU"/>
              <a:pPr eaLnBrk="1" hangingPunct="1"/>
              <a:t>23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80323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Megismételhetőség, benchmarking: ha korábban bevált módszert alkalmaznak, akkor más épületek adataival összevethető eredményt kapnak, és más időpontban megismételve saját épülettel is összehasonlítható…</a:t>
            </a:r>
          </a:p>
        </p:txBody>
      </p:sp>
      <p:sp>
        <p:nvSpPr>
          <p:cNvPr id="645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E74EDC-7720-4C67-B474-A6B8EF430EA0}" type="slidenum">
              <a:rPr lang="hu-HU" altLang="hu-HU"/>
              <a:pPr eaLnBrk="1" hangingPunct="1"/>
              <a:t>24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05871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6554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A5004C-E95C-402D-8938-9618A238E1E0}" type="slidenum">
              <a:rPr lang="hu-HU" altLang="hu-HU"/>
              <a:pPr eaLnBrk="1" hangingPunct="1"/>
              <a:t>25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72383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(felmérések készítésében, kiértékelésében jártas személy által – milyen indikátorokat használ – használhatóság, megbízhatóság, érvényesség, (azaz azt mérjék, amit mérni akarnak velük) hatékonyság, érzékenység, egyensúly – mind minőségi, mind mennyiségi mérés legyen, valamint közvetlen és közvetett)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665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166A3C-B69B-4394-AA4F-7A2DB9920179}" type="slidenum">
              <a:rPr lang="hu-HU" altLang="hu-HU"/>
              <a:pPr eaLnBrk="1" hangingPunct="1"/>
              <a:t>26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89309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675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24BBE3-1E0A-431F-BAAD-177911A2F483}" type="slidenum">
              <a:rPr lang="hu-HU" altLang="hu-HU"/>
              <a:pPr eaLnBrk="1" hangingPunct="1"/>
              <a:t>27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51184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Helyiségek kapcsolatát bemutató ábra – jó lett volna a múlt héten is…</a:t>
            </a:r>
          </a:p>
        </p:txBody>
      </p:sp>
      <p:sp>
        <p:nvSpPr>
          <p:cNvPr id="686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662C08-94F2-4D6B-A2F7-AAE09E1F4DF8}" type="slidenum">
              <a:rPr lang="hu-HU" altLang="hu-HU"/>
              <a:pPr eaLnBrk="1" hangingPunct="1"/>
              <a:t>28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3350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706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2B6B58-6C31-4E30-8D75-643793AAC504}" type="slidenum">
              <a:rPr lang="hu-HU" altLang="hu-HU"/>
              <a:pPr eaLnBrk="1" hangingPunct="1"/>
              <a:t>29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13227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Ez pl. szervezet-fejlesztésnél, vagy épület-átalakítás-bővítés stb esetekben szerintem kikerülhetetlen</a:t>
            </a:r>
          </a:p>
        </p:txBody>
      </p:sp>
      <p:sp>
        <p:nvSpPr>
          <p:cNvPr id="716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B7F354-39AA-48FC-BBFF-F3B232DA257D}" type="slidenum">
              <a:rPr lang="hu-HU" altLang="hu-HU"/>
              <a:pPr eaLnBrk="1" hangingPunct="1"/>
              <a:t>30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93842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019EB0-23BC-42A7-B371-3570F579564F}" type="slidenum">
              <a:rPr lang="hu-HU" altLang="hu-HU"/>
              <a:pPr eaLnBrk="1" hangingPunct="1"/>
              <a:t>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62575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737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6E7531-8E28-4C6C-9665-EB2ABE812665}" type="slidenum">
              <a:rPr lang="hu-HU" altLang="hu-HU"/>
              <a:pPr eaLnBrk="1" hangingPunct="1"/>
              <a:t>31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335908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7782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B3A231-1B14-49A1-9883-F333572611B7}" type="slidenum">
              <a:rPr lang="hu-HU" altLang="hu-HU"/>
              <a:pPr eaLnBrk="1" hangingPunct="1"/>
              <a:t>32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962165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747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4B9F25-1AD7-428A-A24C-69655C0F449B}" type="slidenum">
              <a:rPr lang="hu-HU" altLang="hu-HU"/>
              <a:pPr eaLnBrk="1" hangingPunct="1"/>
              <a:t>33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895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7578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470CF9-6765-4FD2-912D-98472171114F}" type="slidenum">
              <a:rPr lang="hu-HU" altLang="hu-HU"/>
              <a:pPr eaLnBrk="1" hangingPunct="1"/>
              <a:t>34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191329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357F6E-FC17-48D4-8711-1BCAF71D6141}" type="slidenum">
              <a:rPr lang="hu-HU" altLang="hu-HU"/>
              <a:pPr eaLnBrk="1" hangingPunct="1"/>
              <a:t>35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30547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7885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D1D236-E087-4188-9CD1-2648F48F44F0}" type="slidenum">
              <a:rPr lang="hu-HU" altLang="hu-HU"/>
              <a:pPr eaLnBrk="1" hangingPunct="1"/>
              <a:t>36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906973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Francia gyakorlat: Egyszer értékeli a minőséget</a:t>
            </a:r>
          </a:p>
          <a:p>
            <a:r>
              <a:rPr lang="hu-HU" altLang="hu-HU" smtClean="0"/>
              <a:t>Azután könyv készül a tapasztalatokból beruházók számára  - itt iskolacsoportokról</a:t>
            </a:r>
          </a:p>
          <a:p>
            <a:r>
              <a:rPr lang="hu-HU" altLang="hu-HU" smtClean="0"/>
              <a:t>Generatív és részvételi programozás folyamata és .. Elemei</a:t>
            </a:r>
          </a:p>
          <a:p>
            <a:r>
              <a:rPr lang="hu-HU" altLang="hu-HU" smtClean="0"/>
              <a:t>A képen a terv kritikája – nem építészek, hanem óvónők, tanárok, stb…</a:t>
            </a:r>
          </a:p>
        </p:txBody>
      </p:sp>
      <p:sp>
        <p:nvSpPr>
          <p:cNvPr id="798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364C05-50E6-4D94-9BEA-1D94C450102E}" type="slidenum">
              <a:rPr lang="hu-HU" altLang="hu-HU"/>
              <a:pPr eaLnBrk="1" hangingPunct="1"/>
              <a:t>37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08340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Középiskola felújításában résztvevők:</a:t>
            </a:r>
          </a:p>
          <a:p>
            <a:r>
              <a:rPr lang="hu-HU" altLang="hu-HU" smtClean="0"/>
              <a:t>Építész-programozó</a:t>
            </a:r>
          </a:p>
          <a:p>
            <a:r>
              <a:rPr lang="hu-HU" altLang="hu-HU" smtClean="0"/>
              <a:t>Miniszteri ember, közberuházásokhoz</a:t>
            </a:r>
          </a:p>
          <a:p>
            <a:r>
              <a:rPr lang="hu-HU" altLang="hu-HU" smtClean="0"/>
              <a:t>Oktató, eredeti tervező, pedagógiai kutatások int. Szociológus</a:t>
            </a:r>
          </a:p>
          <a:p>
            <a:r>
              <a:rPr lang="hu-HU" altLang="hu-HU" smtClean="0"/>
              <a:t>Művészeti órák animátora</a:t>
            </a:r>
          </a:p>
          <a:p>
            <a:r>
              <a:rPr lang="hu-HU" altLang="hu-HU" smtClean="0"/>
              <a:t>Hallgatók részvétele/látogatása</a:t>
            </a:r>
          </a:p>
        </p:txBody>
      </p:sp>
      <p:sp>
        <p:nvSpPr>
          <p:cNvPr id="809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E63900-6991-4A38-BE19-C0159791F4A6}" type="slidenum">
              <a:rPr lang="hu-HU" altLang="hu-HU"/>
              <a:pPr eaLnBrk="1" hangingPunct="1"/>
              <a:t>38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347639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819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78D4B6-DF40-4135-9AF4-01C99F1E803F}" type="slidenum">
              <a:rPr lang="hu-HU" altLang="hu-HU"/>
              <a:pPr eaLnBrk="1" hangingPunct="1"/>
              <a:t>39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12794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829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F47DEB-43C1-4C11-9A18-EDEFC04FB990}" type="slidenum">
              <a:rPr lang="hu-HU" altLang="hu-HU"/>
              <a:pPr eaLnBrk="1" hangingPunct="1"/>
              <a:t>40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53716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DC36F7-8F87-479D-8241-204C9140DDA3}" type="slidenum">
              <a:rPr lang="hu-HU" altLang="hu-HU"/>
              <a:pPr eaLnBrk="1" hangingPunct="1"/>
              <a:t>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62378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9B2085-CF02-408E-951E-2A3022453A5A}" type="slidenum">
              <a:rPr lang="hu-HU" altLang="hu-HU"/>
              <a:pPr eaLnBrk="1" hangingPunct="1"/>
              <a:t>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06097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Használatelemzést először az USAban és másutt a kormányzati és egyéb épületekre készítették, 1960-tól a 80-as évek közepéig. A privát szektor a </a:t>
            </a:r>
            <a:r>
              <a:rPr lang="en-GB" altLang="hu-HU" b="1" i="1" smtClean="0"/>
              <a:t>Using Office Design to Increase Productivity</a:t>
            </a:r>
            <a:r>
              <a:rPr lang="en-GB" altLang="hu-HU" smtClean="0"/>
              <a:t> (Brill et al., 1985), </a:t>
            </a:r>
            <a:r>
              <a:rPr lang="hu-HU" altLang="hu-HU" smtClean="0"/>
              <a:t>kiadása után kezdte igazán használni a módszert – ez az írás rámutatott az irodai környezet és a dolgozók eredményességének kapcsolatára.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Maga a POE kifejezés 1988-ban először</a:t>
            </a:r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B41CF9-D283-4D90-87AF-D0526FD876C6}" type="slidenum">
              <a:rPr lang="hu-HU" altLang="hu-HU"/>
              <a:pPr eaLnBrk="1" hangingPunct="1"/>
              <a:t>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95356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5018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BF6A05-0785-4047-BAE0-85555211ED8A}" type="slidenum">
              <a:rPr lang="hu-HU" altLang="hu-HU"/>
              <a:pPr eaLnBrk="1" hangingPunct="1"/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65323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Ilyen lett </a:t>
            </a:r>
            <a:r>
              <a:rPr lang="hu-HU" altLang="hu-HU" smtClean="0">
                <a:sym typeface="Wingdings" panose="05000000000000000000" pitchFamily="2" charset="2"/>
              </a:rPr>
              <a:t></a:t>
            </a:r>
            <a:endParaRPr lang="hu-HU" altLang="hu-HU" smtClean="0"/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D65BAE-6E81-4BDA-BF22-245792BBFC33}" type="slidenum">
              <a:rPr lang="hu-HU" altLang="hu-HU"/>
              <a:pPr eaLnBrk="1" hangingPunct="1"/>
              <a:t>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18389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5120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C6870E-2514-43E9-8FE3-3863BEC1E8B5}" type="slidenum">
              <a:rPr lang="hu-HU" altLang="hu-HU"/>
              <a:pPr eaLnBrk="1" hangingPunct="1"/>
              <a:t>10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8625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5C512-244F-473B-BB36-76765573A9FD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520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99990-41B5-45F3-B1D6-2AD44834E1AF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27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9371E-ED3C-4142-82A4-16A0FCCE2F0E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160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58602-1937-4242-B73E-DCE1AB9BEFF4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971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2E06D-E8DE-4C06-8789-03CA48A42D85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854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BB952-9408-4133-B112-5973CD438956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798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8CDE7-7CA3-4391-A8AF-4D7244466DDA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230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59563-D711-414E-8E5D-5D6DB296F817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886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5AD24-8798-4CCF-9A51-62DE7AB3DF19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789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D1797-FDBF-453B-B196-55417D903C7D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970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A9EBF-6EAA-4392-8CC9-EBE079482D12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45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7D547FC9-106F-40BD-8D76-CA4E0F4EEC45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nap.edu/openbook.php?record_id=10288&amp;page=1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ost_occupancy_evaluation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beruhazastervezes@gmail.co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581525"/>
            <a:ext cx="7543800" cy="868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5400" dirty="0"/>
              <a:t>Használatelemzés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57825"/>
            <a:ext cx="6461125" cy="1066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Összeállította: 	</a:t>
            </a:r>
            <a:r>
              <a:rPr lang="hu-HU" sz="2600" b="1" dirty="0" smtClean="0">
                <a:solidFill>
                  <a:schemeClr val="accent1">
                    <a:lumMod val="50000"/>
                  </a:schemeClr>
                </a:solidFill>
              </a:rPr>
              <a:t>Lepel Adrienn PhD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Kiegészítette: 	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Rostás Zoltán</a:t>
            </a:r>
            <a:r>
              <a:rPr lang="hu-HU" dirty="0" smtClean="0"/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BME –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</a:rPr>
              <a:t>Építéskivitelezési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 Tanszék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07950" y="115888"/>
            <a:ext cx="8208963" cy="4537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60350"/>
            <a:ext cx="4248150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Használatelemzés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smtClean="0"/>
              <a:t>A használatelemzés sokféleségét mutatják a használt/javasolt elnevezések is: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POE </a:t>
            </a:r>
            <a:r>
              <a:rPr lang="hu-HU" sz="2400" dirty="0" err="1" smtClean="0"/>
              <a:t>Post-occupancy</a:t>
            </a:r>
            <a:r>
              <a:rPr lang="hu-HU" sz="2400" dirty="0" smtClean="0"/>
              <a:t> </a:t>
            </a:r>
            <a:r>
              <a:rPr lang="hu-HU" sz="2400" dirty="0" err="1" smtClean="0"/>
              <a:t>Evaluation</a:t>
            </a:r>
            <a:r>
              <a:rPr lang="hu-HU" sz="2400" dirty="0" smtClean="0"/>
              <a:t>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Környezeti tervezés-értékelés (</a:t>
            </a:r>
            <a:r>
              <a:rPr lang="en-GB" sz="2400" dirty="0" smtClean="0"/>
              <a:t>environmental </a:t>
            </a:r>
            <a:r>
              <a:rPr lang="en-GB" sz="2400" dirty="0"/>
              <a:t>design </a:t>
            </a:r>
            <a:r>
              <a:rPr lang="en-GB" sz="2400" dirty="0" smtClean="0"/>
              <a:t>evaluations</a:t>
            </a:r>
            <a:r>
              <a:rPr lang="hu-HU" sz="2400" dirty="0" smtClean="0"/>
              <a:t>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Környezeti értékelés (</a:t>
            </a:r>
            <a:r>
              <a:rPr lang="en-GB" sz="2400" dirty="0" smtClean="0"/>
              <a:t>environmental audits</a:t>
            </a:r>
            <a:r>
              <a:rPr lang="hu-HU" sz="2400" dirty="0" smtClean="0"/>
              <a:t>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Épület használati értékelés (</a:t>
            </a:r>
            <a:r>
              <a:rPr lang="en-GB" sz="2400" dirty="0" smtClean="0"/>
              <a:t>building-in-use assessments</a:t>
            </a:r>
            <a:r>
              <a:rPr lang="hu-HU" sz="2400" dirty="0" smtClean="0"/>
              <a:t>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Épület-értékelés (</a:t>
            </a:r>
            <a:r>
              <a:rPr lang="en-GB" sz="2400" dirty="0" smtClean="0"/>
              <a:t>building evaluation</a:t>
            </a:r>
            <a:r>
              <a:rPr lang="hu-HU" sz="2400" dirty="0" smtClean="0"/>
              <a:t>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Ingatlan-értékelés (</a:t>
            </a:r>
            <a:r>
              <a:rPr lang="en-GB" sz="2400" dirty="0" smtClean="0"/>
              <a:t>facility assessment</a:t>
            </a:r>
            <a:r>
              <a:rPr lang="hu-HU" sz="2400" dirty="0" smtClean="0"/>
              <a:t>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Építés utáni értékelés (</a:t>
            </a:r>
            <a:r>
              <a:rPr lang="en-GB" sz="2400" dirty="0" smtClean="0"/>
              <a:t>post-construction evaluation</a:t>
            </a:r>
            <a:r>
              <a:rPr lang="hu-HU" sz="2400" dirty="0" smtClean="0"/>
              <a:t>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Épület teljesítmény értékelés (</a:t>
            </a:r>
            <a:r>
              <a:rPr lang="en-US" sz="2400" dirty="0" smtClean="0"/>
              <a:t>building </a:t>
            </a:r>
            <a:r>
              <a:rPr lang="en-GB" sz="2400" dirty="0" smtClean="0"/>
              <a:t>performance evaluations</a:t>
            </a:r>
            <a:r>
              <a:rPr lang="hu-HU" sz="2400" dirty="0" smtClean="0"/>
              <a:t>)</a:t>
            </a:r>
            <a:endParaRPr lang="hu-HU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Használatelemzés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88698"/>
            <a:ext cx="7620000" cy="4800600"/>
          </a:xfrm>
        </p:spPr>
        <p:txBody>
          <a:bodyPr rtlCol="0">
            <a:normAutofit lnSpcReduction="10000"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smtClean="0"/>
              <a:t>Vizsgálati módszerek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Klasszikus: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Kérdőívek;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Elbeszélgetések – egyes felhasználókkal vagy fókusz-csoportokkal;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err="1" smtClean="0"/>
              <a:t>Workshopok</a:t>
            </a:r>
            <a:r>
              <a:rPr lang="hu-HU" dirty="0" smtClean="0"/>
              <a:t>;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/>
              <a:t>H</a:t>
            </a:r>
            <a:r>
              <a:rPr lang="hu-HU" dirty="0" smtClean="0"/>
              <a:t>elyszíni bejárás és a használat megfigyelése;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Mérések.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Korszerű: Webes alkalmazások: e-kérdőívek (egyszerű kezelés és kiértékelés).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 smtClean="0"/>
              <a:t>Walkthrough</a:t>
            </a:r>
            <a:r>
              <a:rPr lang="hu-HU" dirty="0" smtClean="0"/>
              <a:t>: </a:t>
            </a:r>
            <a:r>
              <a:rPr lang="hu-HU" dirty="0"/>
              <a:t>az épület </a:t>
            </a:r>
            <a:r>
              <a:rPr lang="hu-HU" dirty="0" smtClean="0"/>
              <a:t>végigjárása egyes felhasználók vagy felhasználó-csoportok társaságában, közben célzott, a használatra vonatkozó kérdések.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eredményei összekapcsolhatók az épület fizikai állapotát jelző mutatókkal.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6840537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Szövegdoboz 1"/>
          <p:cNvSpPr txBox="1">
            <a:spLocks noChangeArrowheads="1"/>
          </p:cNvSpPr>
          <p:nvPr/>
        </p:nvSpPr>
        <p:spPr bwMode="auto">
          <a:xfrm>
            <a:off x="1968500" y="5949950"/>
            <a:ext cx="4557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/>
              <a:t>A Magyar Használatelemzés hagyománya:</a:t>
            </a:r>
          </a:p>
          <a:p>
            <a:pPr algn="ctr" eaLnBrk="1" hangingPunct="1"/>
            <a:r>
              <a:rPr lang="hu-HU" altLang="hu-HU"/>
              <a:t>Tímár Péter: Egészséges erotika (1985)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Használatelemzés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68888"/>
          </a:xfrm>
        </p:spPr>
        <p:txBody>
          <a:bodyPr rtlCol="0">
            <a:normAutofit fontScale="92500" lnSpcReduction="20000"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smtClean="0"/>
              <a:t>A használatelemzés előnyei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Rövidtávú előnyök: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Az épülettel kapcsolatos problémák felderítése és megoldása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 felhasználói igények felderítése és kiszolgálása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Hatékonyabb területhasználat és FM a használattal kapcsolatos visszajelzések alapján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 felhasználók jobb hozzáállása (használatelemzés-együttműködés)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Jobban előkészített döntések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Középtávú előnyök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 meglevő épületállomány </a:t>
            </a:r>
            <a:r>
              <a:rPr lang="hu-HU" dirty="0"/>
              <a:t>értékelése </a:t>
            </a:r>
            <a:r>
              <a:rPr lang="hu-HU" dirty="0" smtClean="0"/>
              <a:t>– használhatóság a szervezet növekedése vagy változása esetén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Új felhasználók/felhasználás keresése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 tervezők felelőssége az épület teljesítményével kapcsolatban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Hosszú távú előnyök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Az épületek teljesítményének hosszú távú növekedése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 tervezés minőségének fejlődése (építészeti minőség?)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Adatok stratégiai döntésekhez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7312025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Áttekintő vizsgálat – gyorsan lefolytatható, felületes vizsgálat. Jellemzően néhány beszélgetést kombinálnak az épület bejárásával. Egy rövid, egyszerű kérdőív szintén a része lehet. Előnye, hogy gyorsan ad eredményt, továbbá részletes vizsgálatok alapját képezheti.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Részletesebb feltáró vizsgálat – alaposabb, a kutatások szabályait szigorúbban betartó vizsgálat, mely szilárdabb eredményt ad. A kiadott kérdőívek eredményét a fókuszcsoporttal folytatott beszélgetésekkel támasztják alá.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Diagnosztikai vizsgálat – nagyon alapos analízis, amely a fizikai jellemzőket a használók reakcióival kapcsolja össze. Ebben a vizsgálatban az épület teljesítményét is mérik, pl. légkezelést, szellőztetést, fűtést, világítást, akusztikai jellemzőket, energia-felhasználást, CO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 kibocsátást, stb.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típusai</a:t>
            </a:r>
            <a:endParaRPr lang="hu-HU" dirty="0"/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z="2400" smtClean="0"/>
              <a:t>Folyamat-központú – az építési projektre vagy az üzemeltetésre vonatkozó, a folyamat egyes szakaszait vizsgáló </a:t>
            </a:r>
          </a:p>
          <a:p>
            <a:pPr eaLnBrk="1" hangingPunct="1"/>
            <a:r>
              <a:rPr lang="hu-HU" altLang="hu-HU" sz="2400" smtClean="0"/>
              <a:t>Technikai teljesítmény központú:</a:t>
            </a:r>
          </a:p>
          <a:p>
            <a:pPr lvl="1" eaLnBrk="1" hangingPunct="1"/>
            <a:r>
              <a:rPr lang="hu-HU" altLang="hu-HU" smtClean="0"/>
              <a:t>Gépészeti rendszerek: fűtés, szellőzés</a:t>
            </a:r>
          </a:p>
          <a:p>
            <a:pPr lvl="1" eaLnBrk="1" hangingPunct="1"/>
            <a:r>
              <a:rPr lang="hu-HU" altLang="hu-HU" smtClean="0"/>
              <a:t>Akusztika, világítás</a:t>
            </a:r>
          </a:p>
          <a:p>
            <a:pPr lvl="1" eaLnBrk="1" hangingPunct="1"/>
            <a:r>
              <a:rPr lang="hu-HU" altLang="hu-HU" smtClean="0"/>
              <a:t>Környezeti hatások: energia-felhasználás, vízfogyasztás, CO</a:t>
            </a:r>
            <a:r>
              <a:rPr lang="hu-HU" altLang="hu-HU" baseline="-25000" smtClean="0"/>
              <a:t>2</a:t>
            </a:r>
            <a:r>
              <a:rPr lang="hu-HU" altLang="hu-HU" smtClean="0"/>
              <a:t> kibocsátás</a:t>
            </a:r>
          </a:p>
          <a:p>
            <a:pPr lvl="1" eaLnBrk="1" hangingPunct="1"/>
            <a:r>
              <a:rPr lang="hu-HU" altLang="hu-HU" smtClean="0"/>
              <a:t>Változtathatóság (alkalmazkodás a változó használathoz)</a:t>
            </a:r>
          </a:p>
          <a:p>
            <a:pPr lvl="1" eaLnBrk="1" hangingPunct="1"/>
            <a:r>
              <a:rPr lang="hu-HU" altLang="hu-HU" smtClean="0"/>
              <a:t>Tartósság, karbantartási igény, meghibásodások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6811962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típusai</a:t>
            </a:r>
            <a:endParaRPr lang="hu-HU" dirty="0"/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z="2400" smtClean="0"/>
              <a:t>Funkcionális teljesítmény központú – az épület hogyan szolgálja ki a felhasználókat:</a:t>
            </a:r>
          </a:p>
          <a:p>
            <a:pPr lvl="1" eaLnBrk="1" hangingPunct="1"/>
            <a:r>
              <a:rPr lang="hu-HU" altLang="hu-HU" smtClean="0"/>
              <a:t>Stratégiai érték – az eredeti gazdasági célok elérése</a:t>
            </a:r>
          </a:p>
          <a:p>
            <a:pPr lvl="1" eaLnBrk="1" hangingPunct="1"/>
            <a:r>
              <a:rPr lang="hu-HU" altLang="hu-HU" sz="2100" smtClean="0"/>
              <a:t>Esztétika és image (harmonikus, semleges, ikon, erőteljes, enyhe…)</a:t>
            </a:r>
            <a:endParaRPr lang="en-US" altLang="hu-HU" sz="2100" smtClean="0"/>
          </a:p>
          <a:p>
            <a:pPr lvl="1" eaLnBrk="1" hangingPunct="1"/>
            <a:r>
              <a:rPr lang="hu-HU" altLang="hu-HU" smtClean="0"/>
              <a:t>Tér – méretek, kapcsolatok, alakíthatóság</a:t>
            </a:r>
          </a:p>
          <a:p>
            <a:pPr lvl="1" eaLnBrk="1" hangingPunct="1"/>
            <a:r>
              <a:rPr lang="hu-HU" altLang="hu-HU" smtClean="0"/>
              <a:t>Komfort – környezeti szempontok: világítás, hőmérséklet, szellőzés, zaj, stb.</a:t>
            </a:r>
          </a:p>
          <a:p>
            <a:pPr lvl="1" eaLnBrk="1" hangingPunct="1"/>
            <a:r>
              <a:rPr lang="hu-HU" altLang="hu-HU" smtClean="0"/>
              <a:t>Szolgáltatások és felszerelés – minőség, mennyiség, elhelyezés</a:t>
            </a:r>
            <a:endParaRPr lang="en-US" altLang="hu-HU" smtClean="0"/>
          </a:p>
          <a:p>
            <a:pPr lvl="1" eaLnBrk="1" hangingPunct="1"/>
            <a:r>
              <a:rPr lang="hu-HU" altLang="hu-HU" smtClean="0"/>
              <a:t>Működtethetőség – tisztaság, karbantartás, biztonság, stb.</a:t>
            </a:r>
            <a:endParaRPr lang="en-US" altLang="hu-HU" smtClean="0"/>
          </a:p>
          <a:p>
            <a:pPr lvl="1" eaLnBrk="1" hangingPunct="1"/>
            <a:r>
              <a:rPr lang="hu-HU" altLang="hu-HU" smtClean="0"/>
              <a:t>Működtetési költségek – közüzemi díjak, takarítás, biztosítások, stb. </a:t>
            </a:r>
            <a:endParaRPr lang="en-US" altLang="hu-HU" smtClean="0"/>
          </a:p>
          <a:p>
            <a:pPr lvl="1" eaLnBrk="1" hangingPunct="1"/>
            <a:r>
              <a:rPr lang="hu-HU" altLang="hu-HU" smtClean="0"/>
              <a:t>Teljes életciklusra vetített költségek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Használatelemzés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smtClean="0"/>
              <a:t>Résztvevők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készítői: kérdezők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Üzemeltetők – építészek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Pszichológusok – környezetpszichológia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Szociológusok – a kérdezés tudománya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Matematikusok – statisztika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Mekkora létszámú és milyen szakemberek vegyenek részt a munkában?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Az épület használói: válaszadók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Milyen </a:t>
            </a:r>
            <a:r>
              <a:rPr lang="hu-HU" dirty="0" err="1" smtClean="0"/>
              <a:t>csoporto</a:t>
            </a:r>
            <a:r>
              <a:rPr lang="hu-HU" dirty="0" smtClean="0"/>
              <a:t>(</a:t>
            </a:r>
            <a:r>
              <a:rPr lang="hu-HU" dirty="0" err="1" smtClean="0"/>
              <a:t>ka</a:t>
            </a:r>
            <a:r>
              <a:rPr lang="hu-HU" dirty="0" smtClean="0"/>
              <a:t>)t kérdezzenek meg? (Elsődleges használók, másodlagos használók, vendégek, stb.)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Mekkora létszámot, egyéneket vagy csoportokat?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 kérdezettek mikor/hogyan elérhetők?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/>
          <a:lstStyle/>
          <a:p>
            <a:r>
              <a:rPr lang="hu-HU" dirty="0" smtClean="0"/>
              <a:t>A használatelemzés az </a:t>
            </a:r>
            <a:r>
              <a:rPr lang="hu-HU" dirty="0" err="1" smtClean="0"/>
              <a:t>ú.n</a:t>
            </a:r>
            <a:r>
              <a:rPr lang="hu-HU" dirty="0" smtClean="0"/>
              <a:t>. „társadalmi részvétel” egyik formája. </a:t>
            </a:r>
          </a:p>
          <a:p>
            <a:r>
              <a:rPr lang="hu-HU" dirty="0" smtClean="0"/>
              <a:t>A részvételi (</a:t>
            </a:r>
            <a:r>
              <a:rPr lang="hu-HU" dirty="0" err="1" smtClean="0"/>
              <a:t>participációs</a:t>
            </a:r>
            <a:r>
              <a:rPr lang="hu-HU" dirty="0" smtClean="0"/>
              <a:t>) városfejlesztés és építészet elveinek alkalmazása során nem az a helyes módszertan, ha többnyire idősebb, hozzá nem értők unatkozó csoportjai foltokat színezgetnek egy város térképén, vagy épületeket tologatnak ide-oda – mondván: így alakítják városukat, környezetüket. </a:t>
            </a:r>
          </a:p>
          <a:p>
            <a:endParaRPr lang="hu-HU" dirty="0" smtClean="0"/>
          </a:p>
          <a:p>
            <a:r>
              <a:rPr lang="hu-HU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valódi </a:t>
            </a:r>
            <a:r>
              <a:rPr lang="hu-HU" sz="2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participáció</a:t>
            </a:r>
            <a:r>
              <a:rPr lang="hu-HU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(szerintünk) azt jelenti, hogy a környezetük (épületeik) használatának módjáról, annak örömeiről és hibáiról beszélnek az emberek és a használat kiteljesítésével, saját kényelmük és élményeik fokozásával kapcsolatban fogalmaznak meg elvárásokat és javaslatokat.</a:t>
            </a:r>
          </a:p>
          <a:p>
            <a:r>
              <a:rPr lang="hu-H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Ehhez kíván segítséget nyújtani ez a gyakorlat is.</a:t>
            </a:r>
            <a:r>
              <a:rPr lang="hu-HU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hu-HU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34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742950"/>
            <a:ext cx="813752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smtClean="0"/>
              <a:t>1. A használatelemzés stratégiája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szükségességének felismerése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alapvető céljainak meghatározása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Feladatok: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Résztvevők – előkészítés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Felelősök kijelölése (belső)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1. Fázis: Tervezés – a használatelemzés előkészítése (paraméterek, idő, költség, szakember-igény meghatározása, adatgyűjtés tervezése)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1. Felderítés és megvalósíthatóság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2. Erőforrás tervezés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3. Kutatás tervezés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2. Fázis: Kivitelezés – a vizsgálat lefolytatása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4. A helyszíni adatgyűjtés elindítása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5. Az adatgyűjtés ellenőrzése és irányítása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6. Az adatok elemzése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3. Fázis: Eredmények használata – a felismert problémák és megoldási lehetőségeik  (adatok egy új elemzéshez)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7. Beszámoló az eredményekről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8. Javaslatok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9. Végeredmények áttekintése</a:t>
            </a:r>
            <a:r>
              <a:rPr lang="en-GB" dirty="0" smtClean="0"/>
              <a:t>.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6113463" y="2305050"/>
            <a:ext cx="2060575" cy="20589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6964363" y="2324100"/>
            <a:ext cx="360362" cy="3587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7493000" y="2520950"/>
            <a:ext cx="360363" cy="3587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7783513" y="3033713"/>
            <a:ext cx="360362" cy="36036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7658100" y="3600450"/>
            <a:ext cx="358775" cy="36036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7278688" y="3940175"/>
            <a:ext cx="360362" cy="36036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6719888" y="3960813"/>
            <a:ext cx="360362" cy="36036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6402388" y="2520950"/>
            <a:ext cx="360362" cy="3587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6221413" y="3600450"/>
            <a:ext cx="360362" cy="36036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6126163" y="3033713"/>
            <a:ext cx="358775" cy="36036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6762750" y="2376488"/>
            <a:ext cx="381000" cy="958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flipV="1">
            <a:off x="6581775" y="3335338"/>
            <a:ext cx="561975" cy="804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H="1" flipV="1">
            <a:off x="7143750" y="3335338"/>
            <a:ext cx="1000125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Szövegdoboz 23"/>
          <p:cNvSpPr txBox="1">
            <a:spLocks noChangeArrowheads="1"/>
          </p:cNvSpPr>
          <p:nvPr/>
        </p:nvSpPr>
        <p:spPr bwMode="auto">
          <a:xfrm>
            <a:off x="7292975" y="3938588"/>
            <a:ext cx="35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/>
              <a:t>5.</a:t>
            </a:r>
          </a:p>
        </p:txBody>
      </p:sp>
      <p:sp>
        <p:nvSpPr>
          <p:cNvPr id="19474" name="Szövegdoboz 24"/>
          <p:cNvSpPr txBox="1">
            <a:spLocks noChangeArrowheads="1"/>
          </p:cNvSpPr>
          <p:nvPr/>
        </p:nvSpPr>
        <p:spPr bwMode="auto">
          <a:xfrm>
            <a:off x="6985000" y="2324100"/>
            <a:ext cx="35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/>
              <a:t>1.</a:t>
            </a:r>
          </a:p>
        </p:txBody>
      </p:sp>
      <p:sp>
        <p:nvSpPr>
          <p:cNvPr id="19475" name="Szövegdoboz 25"/>
          <p:cNvSpPr txBox="1">
            <a:spLocks noChangeArrowheads="1"/>
          </p:cNvSpPr>
          <p:nvPr/>
        </p:nvSpPr>
        <p:spPr bwMode="auto">
          <a:xfrm>
            <a:off x="7516813" y="2520950"/>
            <a:ext cx="35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/>
              <a:t>2.</a:t>
            </a:r>
          </a:p>
        </p:txBody>
      </p:sp>
      <p:sp>
        <p:nvSpPr>
          <p:cNvPr id="19476" name="Szövegdoboz 26"/>
          <p:cNvSpPr txBox="1">
            <a:spLocks noChangeArrowheads="1"/>
          </p:cNvSpPr>
          <p:nvPr/>
        </p:nvSpPr>
        <p:spPr bwMode="auto">
          <a:xfrm>
            <a:off x="7818438" y="3033713"/>
            <a:ext cx="355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/>
              <a:t>3.</a:t>
            </a:r>
          </a:p>
        </p:txBody>
      </p:sp>
      <p:sp>
        <p:nvSpPr>
          <p:cNvPr id="19477" name="Szövegdoboz 27"/>
          <p:cNvSpPr txBox="1">
            <a:spLocks noChangeArrowheads="1"/>
          </p:cNvSpPr>
          <p:nvPr/>
        </p:nvSpPr>
        <p:spPr bwMode="auto">
          <a:xfrm>
            <a:off x="7667625" y="3600450"/>
            <a:ext cx="35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/>
              <a:t>4.</a:t>
            </a:r>
          </a:p>
        </p:txBody>
      </p:sp>
      <p:sp>
        <p:nvSpPr>
          <p:cNvPr id="19478" name="Szövegdoboz 28"/>
          <p:cNvSpPr txBox="1">
            <a:spLocks noChangeArrowheads="1"/>
          </p:cNvSpPr>
          <p:nvPr/>
        </p:nvSpPr>
        <p:spPr bwMode="auto">
          <a:xfrm>
            <a:off x="6740525" y="3959225"/>
            <a:ext cx="35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/>
              <a:t>6.</a:t>
            </a:r>
          </a:p>
        </p:txBody>
      </p:sp>
      <p:sp>
        <p:nvSpPr>
          <p:cNvPr id="19479" name="Szövegdoboz 29"/>
          <p:cNvSpPr txBox="1">
            <a:spLocks noChangeArrowheads="1"/>
          </p:cNvSpPr>
          <p:nvPr/>
        </p:nvSpPr>
        <p:spPr bwMode="auto">
          <a:xfrm>
            <a:off x="6226175" y="3600450"/>
            <a:ext cx="35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/>
              <a:t>7.</a:t>
            </a:r>
          </a:p>
        </p:txBody>
      </p:sp>
      <p:sp>
        <p:nvSpPr>
          <p:cNvPr id="19480" name="Szövegdoboz 30"/>
          <p:cNvSpPr txBox="1">
            <a:spLocks noChangeArrowheads="1"/>
          </p:cNvSpPr>
          <p:nvPr/>
        </p:nvSpPr>
        <p:spPr bwMode="auto">
          <a:xfrm>
            <a:off x="6135688" y="3033713"/>
            <a:ext cx="355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/>
              <a:t>8.</a:t>
            </a:r>
          </a:p>
        </p:txBody>
      </p:sp>
      <p:sp>
        <p:nvSpPr>
          <p:cNvPr id="19481" name="Szövegdoboz 31"/>
          <p:cNvSpPr txBox="1">
            <a:spLocks noChangeArrowheads="1"/>
          </p:cNvSpPr>
          <p:nvPr/>
        </p:nvSpPr>
        <p:spPr bwMode="auto">
          <a:xfrm>
            <a:off x="6405563" y="2522538"/>
            <a:ext cx="357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/>
              <a:t>9.</a:t>
            </a:r>
          </a:p>
        </p:txBody>
      </p:sp>
      <p:sp>
        <p:nvSpPr>
          <p:cNvPr id="36" name="Körbe nyíl 35"/>
          <p:cNvSpPr/>
          <p:nvPr/>
        </p:nvSpPr>
        <p:spPr>
          <a:xfrm rot="374026">
            <a:off x="6684963" y="2874963"/>
            <a:ext cx="917575" cy="9191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883863"/>
              <a:gd name="adj5" fmla="val 125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37" name="Körbe nyíl 36"/>
          <p:cNvSpPr/>
          <p:nvPr/>
        </p:nvSpPr>
        <p:spPr>
          <a:xfrm rot="7423853">
            <a:off x="6684963" y="2862263"/>
            <a:ext cx="917575" cy="9175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296248"/>
              <a:gd name="adj5" fmla="val 125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38" name="Körbe nyíl 37"/>
          <p:cNvSpPr/>
          <p:nvPr/>
        </p:nvSpPr>
        <p:spPr>
          <a:xfrm rot="14503513">
            <a:off x="6684963" y="2863850"/>
            <a:ext cx="917575" cy="9175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296248"/>
              <a:gd name="adj5" fmla="val 125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19485" name="Szövegdoboz 32"/>
          <p:cNvSpPr txBox="1">
            <a:spLocks noChangeArrowheads="1"/>
          </p:cNvSpPr>
          <p:nvPr/>
        </p:nvSpPr>
        <p:spPr bwMode="auto">
          <a:xfrm>
            <a:off x="7161213" y="3009900"/>
            <a:ext cx="35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/>
              <a:t>1.</a:t>
            </a:r>
          </a:p>
        </p:txBody>
      </p:sp>
      <p:sp>
        <p:nvSpPr>
          <p:cNvPr id="19486" name="Szövegdoboz 33"/>
          <p:cNvSpPr txBox="1">
            <a:spLocks noChangeArrowheads="1"/>
          </p:cNvSpPr>
          <p:nvPr/>
        </p:nvSpPr>
        <p:spPr bwMode="auto">
          <a:xfrm>
            <a:off x="7078663" y="3378200"/>
            <a:ext cx="35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/>
              <a:t>2.</a:t>
            </a:r>
          </a:p>
        </p:txBody>
      </p:sp>
      <p:sp>
        <p:nvSpPr>
          <p:cNvPr id="19487" name="Szövegdoboz 34"/>
          <p:cNvSpPr txBox="1">
            <a:spLocks noChangeArrowheads="1"/>
          </p:cNvSpPr>
          <p:nvPr/>
        </p:nvSpPr>
        <p:spPr bwMode="auto">
          <a:xfrm>
            <a:off x="6762750" y="3149600"/>
            <a:ext cx="35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/>
              <a:t>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243762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/>
              <a:t>2</a:t>
            </a:r>
            <a:r>
              <a:rPr lang="hu-HU" dirty="0" smtClean="0"/>
              <a:t>. A használatelemzés szempontjai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A használatelemzés alapvető szempontjainak meghatározása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Döntés, hogy a használatelemzés a szervezeten belül, vagy külsős résztvevők segítségével fog készülni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Feladatok: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Célok és prioritások meghatározása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Döntés a vizsgálat részletességéről: gyors, vagy nagy részletességű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Időzítés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Az információk felhasználása (mikor, mire)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Meglevő módszer használata, vagy saját módszer fejlesztése (megismételhetőség)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Szükséges-e összehasonlítás más épületekkel (benchmarking)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/>
              <a:t>3</a:t>
            </a:r>
            <a:r>
              <a:rPr lang="hu-HU" dirty="0" smtClean="0"/>
              <a:t>. A használatelemzés rövid leírása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Tömör összefoglalás a használatelemzés célzott eredményeiről és azok eléréséről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Rövid tartalom: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Célok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Ütemezés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készítője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Résztvevők (pl. a felhasználók mely csoportjai)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Kiemelt témakörök (pl. észlelt problémák)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Alkalmazandó módszerek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készítésének helyszínei (pl. beszélgetések helye, stb.)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/>
              <a:t>4</a:t>
            </a:r>
            <a:r>
              <a:rPr lang="hu-HU" dirty="0" smtClean="0"/>
              <a:t>. A használatelemzés megtervezése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módszerének kiválasztása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Feladatok: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Döntés a munka kivitelezésének időpontjáról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 kérdőívek elkészítése (kérdések-válaszok, indikátorok)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 beszélgetések menetrendjének és napirendjének elkészítése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Helyiségek lefoglalása/kibérlése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Résztvevők tájékoztatása (célok, módszerek, időpontok)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Az eredmény-megosztási rend elkészítése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Az eredmények további használhatósága érdekében jól definiált terminológia, dokumentáció kialakítása.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hu-HU" dirty="0"/>
          </a:p>
          <a:p>
            <a:pPr marL="41148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/>
              <a:t>5</a:t>
            </a:r>
            <a:r>
              <a:rPr lang="hu-HU" dirty="0" smtClean="0"/>
              <a:t>. A használatelemzés kivitelezése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kérdőíveinek kiosztása és begyűjtése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Az elbeszélgetések, értekezletek, megfigyelések végrehajtása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Feladatok: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 kérdőívek kiosztásának megszervezése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 kérdőívek begyűjtésének megszervezése (lehetőleg rövid időn belül)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Egyéni és csoportos beszélgetések, bejárások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/>
              <a:t>Adatok </a:t>
            </a:r>
            <a:r>
              <a:rPr lang="hu-HU" dirty="0" smtClean="0"/>
              <a:t>begyűjtése, rendszerezése</a:t>
            </a:r>
            <a:endParaRPr lang="hu-HU" dirty="0"/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Adatok elemzése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969963"/>
            <a:ext cx="838835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/>
              <a:t>6</a:t>
            </a:r>
            <a:r>
              <a:rPr lang="hu-HU" dirty="0" smtClean="0"/>
              <a:t>. A beszámoló, jelentés elkészítése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eredményeinek összefoglalása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Feladatok: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Kinek készül a beszámoló?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 különböző csoportoknak különböző információkra van szükségük?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 beszámoló struktúrájának kialakítása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 beszámoló elkészítése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/>
              <a:t>Mi ez?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80713"/>
            <a:ext cx="7620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Az ötlet abból származik, hogy jobb épületek készülhetnek olyan módon, hogy megkérdezzük a felhasználókat, hogy mire van szükségük.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Az elkészült és használatba vett épület értékelése.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Különbözik az egyéb épület-teljesítmény mérésektől, mert ez a felhasználók igényeinek szempontjából készül: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mtClean="0"/>
              <a:t>Egészségvédelem</a:t>
            </a:r>
            <a:r>
              <a:rPr lang="en-GB" altLang="hu-HU" smtClean="0"/>
              <a:t>, </a:t>
            </a:r>
            <a:endParaRPr lang="hu-HU" altLang="hu-HU" smtClean="0"/>
          </a:p>
          <a:p>
            <a:pPr lvl="1" eaLnBrk="1" hangingPunct="1">
              <a:lnSpc>
                <a:spcPct val="90000"/>
              </a:lnSpc>
            </a:pPr>
            <a:r>
              <a:rPr lang="hu-HU" altLang="hu-HU" smtClean="0"/>
              <a:t>Biztonságos használat</a:t>
            </a:r>
            <a:r>
              <a:rPr lang="en-GB" altLang="hu-HU" smtClean="0"/>
              <a:t>, </a:t>
            </a:r>
            <a:endParaRPr lang="hu-HU" altLang="hu-HU" smtClean="0"/>
          </a:p>
          <a:p>
            <a:pPr lvl="1" eaLnBrk="1" hangingPunct="1">
              <a:lnSpc>
                <a:spcPct val="90000"/>
              </a:lnSpc>
            </a:pPr>
            <a:r>
              <a:rPr lang="hu-HU" altLang="hu-HU" smtClean="0"/>
              <a:t>Funkcionalitás és hatékonyság,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mtClean="0"/>
              <a:t>Pszichológiai komfort (környezet-pszichológia),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mtClean="0"/>
              <a:t>Esztétikai minőség,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mtClean="0"/>
              <a:t>Elégedettség</a:t>
            </a:r>
            <a:r>
              <a:rPr lang="en-GB" altLang="hu-HU" smtClean="0"/>
              <a:t>.</a:t>
            </a:r>
            <a:r>
              <a:rPr lang="hu-HU" altLang="hu-H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/>
              <a:t>7</a:t>
            </a:r>
            <a:r>
              <a:rPr lang="hu-HU" dirty="0" smtClean="0"/>
              <a:t>. A használatelemzés eredményeinek felhasználása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eredményei belső felhasználásra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eredményei külső felhasználásra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Feladatok: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Az információk rendszerezett közreadása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Az eredmények külső hozzáférhetősége </a:t>
            </a:r>
            <a:r>
              <a:rPr lang="hu-HU" dirty="0" smtClean="0">
                <a:sym typeface="Wingdings" pitchFamily="2" charset="2"/>
              </a:rPr>
              <a:t> publikáció</a:t>
            </a:r>
            <a:endParaRPr lang="hu-HU" dirty="0" smtClean="0"/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Ki, mire használja az információt?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Az épülettel kapcsolatos problémák megoldása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Az épület-használat minőségének javítása az eredmények alapján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Az eredmények felhasználása a tervezés során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hu-HU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tartalma</a:t>
            </a:r>
            <a:endParaRPr lang="hu-HU" dirty="0"/>
          </a:p>
        </p:txBody>
      </p:sp>
      <p:sp>
        <p:nvSpPr>
          <p:cNvPr id="3174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z="2000" smtClean="0"/>
              <a:t>A: Projekt meghatározása</a:t>
            </a:r>
          </a:p>
          <a:p>
            <a:pPr lvl="1" eaLnBrk="1" hangingPunct="1"/>
            <a:r>
              <a:rPr lang="en-US" altLang="hu-HU" smtClean="0"/>
              <a:t>A.1 </a:t>
            </a:r>
            <a:r>
              <a:rPr lang="hu-HU" altLang="hu-HU" smtClean="0"/>
              <a:t>A projekt megnevezése – címe, helyszíne, épület típusa</a:t>
            </a:r>
          </a:p>
          <a:p>
            <a:pPr lvl="1" eaLnBrk="1" hangingPunct="1"/>
            <a:r>
              <a:rPr lang="en-US" altLang="hu-HU" smtClean="0"/>
              <a:t>A.2 </a:t>
            </a:r>
            <a:r>
              <a:rPr lang="hu-HU" altLang="hu-HU" smtClean="0"/>
              <a:t>A projekt célja – indoklás, célok, prioritások</a:t>
            </a:r>
          </a:p>
          <a:p>
            <a:pPr lvl="1" eaLnBrk="1" hangingPunct="1"/>
            <a:r>
              <a:rPr lang="en-US" altLang="hu-HU" smtClean="0"/>
              <a:t>A.3</a:t>
            </a:r>
            <a:r>
              <a:rPr lang="hu-HU" altLang="hu-HU" smtClean="0"/>
              <a:t> A pro</a:t>
            </a:r>
            <a:r>
              <a:rPr lang="en-US" altLang="hu-HU" smtClean="0"/>
              <a:t>je</a:t>
            </a:r>
            <a:r>
              <a:rPr lang="hu-HU" altLang="hu-HU" smtClean="0"/>
              <a:t>k</a:t>
            </a:r>
            <a:r>
              <a:rPr lang="en-US" altLang="hu-HU" smtClean="0"/>
              <a:t>t</a:t>
            </a:r>
            <a:r>
              <a:rPr lang="hu-HU" altLang="hu-HU" smtClean="0"/>
              <a:t>  feladatköre – méret, minőség, költség- és időkeret</a:t>
            </a:r>
          </a:p>
          <a:p>
            <a:pPr lvl="1" eaLnBrk="1" hangingPunct="1"/>
            <a:r>
              <a:rPr lang="hu-HU" altLang="hu-HU" smtClean="0"/>
              <a:t>A.4 Résztvevők – tulajdonos, felhasználók, használatelemzés készítői, egyéb konzultánsok</a:t>
            </a:r>
          </a:p>
          <a:p>
            <a:pPr lvl="1" eaLnBrk="1" hangingPunct="1"/>
            <a:r>
              <a:rPr lang="en-US" altLang="hu-HU" smtClean="0"/>
              <a:t>A.5</a:t>
            </a:r>
            <a:r>
              <a:rPr lang="hu-HU" altLang="hu-HU" smtClean="0"/>
              <a:t> Egyéb érintett csoportok – kormányzat, önkormányzat, nemzeti és nemzetközi szervezetek, finanszírozók, szomszédok, média, stb. </a:t>
            </a:r>
          </a:p>
          <a:p>
            <a:pPr lvl="1" eaLnBrk="1" hangingPunct="1"/>
            <a:r>
              <a:rPr lang="en-US" altLang="hu-HU" smtClean="0"/>
              <a:t>A.6 </a:t>
            </a:r>
            <a:r>
              <a:rPr lang="hu-HU" altLang="hu-HU" smtClean="0"/>
              <a:t>A folyamat – projektterv – végrehajtási és döntéshozási rend, időkeret, mérföldkövek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163"/>
            <a:ext cx="8459788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tartalma</a:t>
            </a:r>
            <a:endParaRPr lang="hu-HU" dirty="0"/>
          </a:p>
        </p:txBody>
      </p:sp>
      <p:sp>
        <p:nvSpPr>
          <p:cNvPr id="3277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u-HU" sz="2000" smtClean="0"/>
              <a:t>B: </a:t>
            </a:r>
            <a:r>
              <a:rPr lang="hu-HU" altLang="hu-HU" sz="2000" smtClean="0"/>
              <a:t>Célok, erőforrások, környezet</a:t>
            </a:r>
            <a:endParaRPr lang="en-US" altLang="hu-HU" sz="2000" smtClean="0"/>
          </a:p>
          <a:p>
            <a:pPr lvl="1" eaLnBrk="1" hangingPunct="1"/>
            <a:r>
              <a:rPr lang="hu-HU" altLang="hu-HU" smtClean="0"/>
              <a:t>B.1 Projekt menedzsment – résztvevők, kapcsolatok, minőség-ellenőrzés</a:t>
            </a:r>
          </a:p>
          <a:p>
            <a:pPr lvl="1" eaLnBrk="1" hangingPunct="1"/>
            <a:r>
              <a:rPr lang="en-US" altLang="hu-HU" smtClean="0"/>
              <a:t>B.2 </a:t>
            </a:r>
            <a:r>
              <a:rPr lang="hu-HU" altLang="hu-HU" smtClean="0"/>
              <a:t>Jogi, szabványügyi kérdések – épületre, használatra, használókra vonatkozó szabályozás</a:t>
            </a:r>
          </a:p>
          <a:p>
            <a:pPr lvl="1" eaLnBrk="1" hangingPunct="1"/>
            <a:r>
              <a:rPr lang="en-US" altLang="hu-HU" smtClean="0"/>
              <a:t>B.3 </a:t>
            </a:r>
            <a:r>
              <a:rPr lang="hu-HU" altLang="hu-HU" smtClean="0"/>
              <a:t>Pénzügyi és időkeretek – finanszírozás, költségvetés, időzítés</a:t>
            </a:r>
          </a:p>
          <a:p>
            <a:pPr lvl="1" eaLnBrk="1" hangingPunct="1"/>
            <a:r>
              <a:rPr lang="en-US" altLang="hu-HU" smtClean="0"/>
              <a:t>B.4 </a:t>
            </a:r>
            <a:r>
              <a:rPr lang="hu-HU" altLang="hu-HU" smtClean="0"/>
              <a:t>Háttér és történeti hatások – projekt történet, korábban lefolytatott vagy folyamatban levő vizsgálatok</a:t>
            </a:r>
          </a:p>
          <a:p>
            <a:pPr lvl="1" eaLnBrk="1" hangingPunct="1"/>
            <a:r>
              <a:rPr lang="en-US" altLang="hu-HU" smtClean="0"/>
              <a:t>B.5 </a:t>
            </a:r>
            <a:r>
              <a:rPr lang="hu-HU" altLang="hu-HU" smtClean="0"/>
              <a:t>Az épület, a telek és a környezet – elhelyezkedés, használat, infrastruktúra, épületek, stb.</a:t>
            </a:r>
          </a:p>
          <a:p>
            <a:pPr lvl="1" eaLnBrk="1" hangingPunct="1"/>
            <a:r>
              <a:rPr lang="hu-HU" altLang="hu-HU" smtClean="0"/>
              <a:t>B. 6 A megrendelő jövőbeli vállalkozása – szervezeti célok, stratégiák</a:t>
            </a:r>
          </a:p>
          <a:p>
            <a:pPr lvl="1" eaLnBrk="1" hangingPunct="1"/>
            <a:r>
              <a:rPr lang="en-US" altLang="hu-HU" smtClean="0"/>
              <a:t>B.7 </a:t>
            </a:r>
            <a:r>
              <a:rPr lang="hu-HU" altLang="hu-HU" smtClean="0"/>
              <a:t>Tervezett használat – szervezet, kapcsolatok, használók, tevékenységek, várható változások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használatelemzés tartalma</a:t>
            </a:r>
            <a:endParaRPr lang="hu-HU" dirty="0"/>
          </a:p>
        </p:txBody>
      </p:sp>
      <p:sp>
        <p:nvSpPr>
          <p:cNvPr id="337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hu-HU" smtClean="0"/>
              <a:t>B.8 </a:t>
            </a:r>
            <a:r>
              <a:rPr lang="hu-HU" altLang="hu-HU" smtClean="0"/>
              <a:t>A projekt célja – elvárt hatások tulajdonos, felhasználók szempontjából</a:t>
            </a:r>
          </a:p>
          <a:p>
            <a:pPr eaLnBrk="1" hangingPunct="1"/>
            <a:r>
              <a:rPr lang="en-US" altLang="hu-HU" sz="2000" smtClean="0"/>
              <a:t>C: </a:t>
            </a:r>
            <a:r>
              <a:rPr lang="hu-HU" altLang="hu-HU" sz="2000" smtClean="0"/>
              <a:t>Épülettel szemben támasztott követelmények – teljesítmény, használat</a:t>
            </a:r>
          </a:p>
          <a:p>
            <a:pPr lvl="1" eaLnBrk="1" hangingPunct="1"/>
            <a:r>
              <a:rPr lang="hu-HU" altLang="hu-HU" smtClean="0"/>
              <a:t>C.1 Telek és környezete – speciális kapcsolatok, védelem, megközelíthetőség, biztonság, infrastruktúra, övezet, stb.</a:t>
            </a:r>
          </a:p>
          <a:p>
            <a:pPr lvl="1" eaLnBrk="1" hangingPunct="1"/>
            <a:r>
              <a:rPr lang="hu-HU" altLang="hu-HU" smtClean="0"/>
              <a:t> </a:t>
            </a:r>
            <a:r>
              <a:rPr lang="en-US" altLang="hu-HU" smtClean="0"/>
              <a:t>C.2 </a:t>
            </a:r>
            <a:r>
              <a:rPr lang="hu-HU" altLang="hu-HU" smtClean="0"/>
              <a:t>Az épület – fizikai jellemzők, közlekedés az épületben,  biztonság, környezeti stratégia, gépészet és belső komfort, kommunikáció, IT, megjelenés, műalkotások, működtetés</a:t>
            </a:r>
          </a:p>
          <a:p>
            <a:pPr lvl="1" eaLnBrk="1" hangingPunct="1"/>
            <a:r>
              <a:rPr lang="hu-HU" altLang="hu-HU" smtClean="0"/>
              <a:t>C.3 Épületszerkezetek teljesítménye – tartószerkezet, térelhatároló szerkezetek, belsőépítészet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7881938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Felhasznált irodalom</a:t>
            </a:r>
            <a:endParaRPr lang="hu-HU" dirty="0"/>
          </a:p>
        </p:txBody>
      </p:sp>
      <p:sp>
        <p:nvSpPr>
          <p:cNvPr id="3686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 to Post Occupancy Evaluation</a:t>
            </a:r>
            <a:r>
              <a:rPr lang="hu-HU" altLang="hu-HU" smtClean="0"/>
              <a:t> - </a:t>
            </a:r>
            <a:r>
              <a:rPr lang="en-US" altLang="hu-HU" smtClean="0"/>
              <a:t>AUDE and the University of Westminster</a:t>
            </a:r>
            <a:r>
              <a:rPr lang="hu-HU" altLang="hu-HU" smtClean="0"/>
              <a:t>, 2006. http://www.aude.ac.uk/info-centre/goodpractice/AUDE_POE_guide</a:t>
            </a:r>
            <a:endParaRPr lang="en-US" altLang="hu-HU" smtClean="0"/>
          </a:p>
          <a:p>
            <a:pPr eaLnBrk="1" hangingPunct="1"/>
            <a:r>
              <a:rPr lang="en-US" altLang="hu-HU" smtClean="0"/>
              <a:t>Learning from Our Buildings: A State-of-the-Practice Summary of Post-Occupancy Evaluation Federal Facilities Council</a:t>
            </a:r>
            <a:r>
              <a:rPr lang="hu-HU" altLang="hu-HU" smtClean="0"/>
              <a:t>,</a:t>
            </a:r>
            <a:r>
              <a:rPr lang="en-US" altLang="hu-HU" smtClean="0"/>
              <a:t> 2002</a:t>
            </a:r>
            <a:r>
              <a:rPr lang="hu-HU" altLang="hu-HU" smtClean="0"/>
              <a:t>. </a:t>
            </a:r>
            <a:r>
              <a:rPr lang="hu-HU" altLang="hu-HU" smtClean="0">
                <a:hlinkClick r:id="rId3"/>
              </a:rPr>
              <a:t>http://books.nap.edu/openbook.php?record_id=10288&amp;page=1</a:t>
            </a:r>
            <a:endParaRPr lang="hu-HU" altLang="hu-HU" smtClean="0"/>
          </a:p>
          <a:p>
            <a:pPr eaLnBrk="1" hangingPunct="1"/>
            <a:r>
              <a:rPr lang="hu-HU" altLang="hu-HU" smtClean="0">
                <a:hlinkClick r:id="rId4"/>
              </a:rPr>
              <a:t>http://en.wikipedia.org/wiki/Post_occupancy_evaluation</a:t>
            </a:r>
            <a:endParaRPr lang="hu-HU" altLang="hu-HU" smtClean="0"/>
          </a:p>
          <a:p>
            <a:pPr eaLnBrk="1" hangingPunct="1"/>
            <a:r>
              <a:rPr lang="hu-HU" altLang="hu-HU" smtClean="0"/>
              <a:t>http://de.wikipedia.org/wiki/Post_occupancy_evaluation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0825" y="274638"/>
            <a:ext cx="8208963" cy="777875"/>
          </a:xfrm>
        </p:spPr>
        <p:txBody>
          <a:bodyPr/>
          <a:lstStyle/>
          <a:p>
            <a:pPr>
              <a:defRPr/>
            </a:pPr>
            <a:r>
              <a:rPr lang="hu-HU" sz="2800" dirty="0" smtClean="0"/>
              <a:t>Példa 1. – </a:t>
            </a:r>
            <a:r>
              <a:rPr lang="hu-HU" sz="2000" dirty="0" smtClean="0"/>
              <a:t>francia oktatási intézmények </a:t>
            </a:r>
            <a:r>
              <a:rPr lang="hu-HU" sz="2000" b="1" dirty="0" smtClean="0"/>
              <a:t>terveinek</a:t>
            </a:r>
            <a:r>
              <a:rPr lang="hu-HU" sz="2000" dirty="0" smtClean="0"/>
              <a:t>  előzetes szakértői elemzése</a:t>
            </a:r>
            <a:endParaRPr lang="hu-HU" sz="3200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4140200" cy="52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0" y="1270000"/>
            <a:ext cx="3962400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211638" y="3933825"/>
            <a:ext cx="2663825" cy="831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200" b="1" dirty="0">
                <a:latin typeface="Arial" charset="0"/>
              </a:rPr>
              <a:t>Éléments de méthode communs ou spécifiques aux démarches de</a:t>
            </a:r>
          </a:p>
          <a:p>
            <a:pPr>
              <a:defRPr/>
            </a:pPr>
            <a:r>
              <a:rPr lang="hu-HU" sz="1200" b="1" dirty="0" err="1">
                <a:latin typeface="Arial" charset="0"/>
              </a:rPr>
              <a:t>programmation</a:t>
            </a:r>
            <a:r>
              <a:rPr lang="hu-HU" sz="1200" b="1" dirty="0">
                <a:latin typeface="Arial" charset="0"/>
              </a:rPr>
              <a:t> </a:t>
            </a:r>
            <a:r>
              <a:rPr lang="hu-HU" sz="1200" b="1" dirty="0" err="1">
                <a:latin typeface="Arial" charset="0"/>
              </a:rPr>
              <a:t>génératives</a:t>
            </a:r>
            <a:r>
              <a:rPr lang="hu-HU" sz="1200" b="1" dirty="0">
                <a:latin typeface="Arial" charset="0"/>
              </a:rPr>
              <a:t> et </a:t>
            </a:r>
            <a:r>
              <a:rPr lang="hu-HU" sz="1200" b="1" dirty="0" err="1">
                <a:latin typeface="Arial" charset="0"/>
              </a:rPr>
              <a:t>participatives</a:t>
            </a:r>
            <a:endParaRPr lang="hu-HU" sz="1200" dirty="0">
              <a:latin typeface="Arial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563938" y="5084763"/>
            <a:ext cx="5402262" cy="1385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latin typeface="Arial" charset="0"/>
              </a:rPr>
              <a:t>- Eric DANIEL-LACOMBE, en collaboration avec Michel CONAN,</a:t>
            </a:r>
          </a:p>
          <a:p>
            <a:pPr>
              <a:defRPr/>
            </a:pPr>
            <a:r>
              <a:rPr lang="fr-FR" sz="1200" dirty="0">
                <a:latin typeface="Arial" charset="0"/>
              </a:rPr>
              <a:t>“ Evaluation de la qualité d’usage des groupes scolaires. Morceaux choisis d’une</a:t>
            </a:r>
            <a:r>
              <a:rPr lang="hu-HU" sz="1200" dirty="0">
                <a:latin typeface="Arial" charset="0"/>
              </a:rPr>
              <a:t> </a:t>
            </a:r>
            <a:r>
              <a:rPr lang="hu-HU" sz="1200" dirty="0" err="1">
                <a:latin typeface="Arial" charset="0"/>
              </a:rPr>
              <a:t>expérimentation</a:t>
            </a:r>
            <a:r>
              <a:rPr lang="hu-HU" sz="1200" dirty="0">
                <a:latin typeface="Arial" charset="0"/>
              </a:rPr>
              <a:t>. ”, DGUHC, 1998.</a:t>
            </a:r>
          </a:p>
          <a:p>
            <a:pPr>
              <a:defRPr/>
            </a:pPr>
            <a:endParaRPr lang="hu-HU" sz="1200" dirty="0">
              <a:latin typeface="Arial" charset="0"/>
            </a:endParaRPr>
          </a:p>
          <a:p>
            <a:pPr>
              <a:defRPr/>
            </a:pPr>
            <a:r>
              <a:rPr lang="fr-FR" sz="1200" dirty="0">
                <a:latin typeface="Arial" charset="0"/>
              </a:rPr>
              <a:t>- Eric DANIEL-LACOMBE, Jodelle ZETLAOUI, “ Pratiques de programmation des</a:t>
            </a:r>
            <a:r>
              <a:rPr lang="hu-HU" sz="1200" dirty="0">
                <a:latin typeface="Arial" charset="0"/>
              </a:rPr>
              <a:t> </a:t>
            </a:r>
            <a:r>
              <a:rPr lang="fr-FR" sz="1200" dirty="0">
                <a:latin typeface="Arial" charset="0"/>
              </a:rPr>
              <a:t>conducteurs d’opération dans le cadre de la réalisation de groupes scolaires ”,</a:t>
            </a:r>
            <a:r>
              <a:rPr lang="hu-HU" sz="1200" dirty="0">
                <a:latin typeface="Arial" charset="0"/>
              </a:rPr>
              <a:t> DGUHC/CSTB, 1998.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7875"/>
          </a:xfrm>
        </p:spPr>
        <p:txBody>
          <a:bodyPr/>
          <a:lstStyle/>
          <a:p>
            <a:pPr>
              <a:defRPr/>
            </a:pPr>
            <a:r>
              <a:rPr lang="hu-HU" sz="3600" dirty="0" smtClean="0"/>
              <a:t>Példa 2. – </a:t>
            </a:r>
            <a:r>
              <a:rPr lang="hu-HU" sz="2000" dirty="0" smtClean="0"/>
              <a:t>Amiens, középiskola felújítása – a hallgatók bevonásával</a:t>
            </a:r>
            <a:endParaRPr lang="hu-HU" sz="3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435600" y="981075"/>
            <a:ext cx="2808288" cy="41544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u-HU" sz="1200" dirty="0" err="1">
                <a:latin typeface="Arial" charset="0"/>
              </a:rPr>
              <a:t>Avec</a:t>
            </a:r>
            <a:r>
              <a:rPr lang="hu-HU" sz="1200" dirty="0">
                <a:latin typeface="Arial" charset="0"/>
              </a:rPr>
              <a:t> :</a:t>
            </a:r>
          </a:p>
          <a:p>
            <a:pPr>
              <a:defRPr/>
            </a:pPr>
            <a:r>
              <a:rPr lang="hu-HU" sz="1200" b="1" dirty="0">
                <a:latin typeface="Arial" charset="0"/>
              </a:rPr>
              <a:t>SERGE BERTIAUX</a:t>
            </a:r>
          </a:p>
          <a:p>
            <a:pPr>
              <a:defRPr/>
            </a:pPr>
            <a:r>
              <a:rPr lang="hu-HU" sz="1200" dirty="0" err="1">
                <a:latin typeface="Arial" charset="0"/>
              </a:rPr>
              <a:t>Enseignant</a:t>
            </a:r>
            <a:r>
              <a:rPr lang="hu-HU" sz="1200" dirty="0">
                <a:latin typeface="Arial" charset="0"/>
              </a:rPr>
              <a:t> au </a:t>
            </a:r>
            <a:r>
              <a:rPr lang="hu-HU" sz="1200" dirty="0" err="1">
                <a:latin typeface="Arial" charset="0"/>
              </a:rPr>
              <a:t>collège</a:t>
            </a:r>
            <a:r>
              <a:rPr lang="hu-HU" sz="1200" dirty="0">
                <a:latin typeface="Arial" charset="0"/>
              </a:rPr>
              <a:t> </a:t>
            </a:r>
            <a:r>
              <a:rPr lang="hu-HU" sz="1200" dirty="0" err="1">
                <a:latin typeface="Arial" charset="0"/>
              </a:rPr>
              <a:t>Amiral-</a:t>
            </a:r>
            <a:endParaRPr lang="hu-HU" sz="1200" dirty="0">
              <a:latin typeface="Arial" charset="0"/>
            </a:endParaRPr>
          </a:p>
          <a:p>
            <a:pPr>
              <a:defRPr/>
            </a:pPr>
            <a:r>
              <a:rPr lang="hu-HU" sz="1200" dirty="0" err="1">
                <a:latin typeface="Arial" charset="0"/>
              </a:rPr>
              <a:t>Lejeune</a:t>
            </a:r>
            <a:r>
              <a:rPr lang="hu-HU" sz="1200" dirty="0">
                <a:latin typeface="Arial" charset="0"/>
              </a:rPr>
              <a:t>, à Amiens</a:t>
            </a:r>
          </a:p>
          <a:p>
            <a:pPr>
              <a:defRPr/>
            </a:pPr>
            <a:r>
              <a:rPr lang="fr-FR" sz="1200" b="1" dirty="0">
                <a:latin typeface="Arial" charset="0"/>
              </a:rPr>
              <a:t>HENRY CHESNOT </a:t>
            </a:r>
            <a:r>
              <a:rPr lang="fr-FR" sz="1200" dirty="0">
                <a:latin typeface="Arial" charset="0"/>
              </a:rPr>
              <a:t>et </a:t>
            </a:r>
            <a:r>
              <a:rPr lang="fr-FR" sz="1200" b="1" dirty="0">
                <a:latin typeface="Arial" charset="0"/>
              </a:rPr>
              <a:t>JEAN-MARC LEPIC</a:t>
            </a:r>
          </a:p>
          <a:p>
            <a:pPr>
              <a:defRPr/>
            </a:pPr>
            <a:r>
              <a:rPr lang="hu-HU" sz="1200" dirty="0" err="1">
                <a:latin typeface="Arial" charset="0"/>
              </a:rPr>
              <a:t>Architectes</a:t>
            </a:r>
            <a:r>
              <a:rPr lang="hu-HU" sz="1200" dirty="0">
                <a:latin typeface="Arial" charset="0"/>
              </a:rPr>
              <a:t> du </a:t>
            </a:r>
            <a:r>
              <a:rPr lang="hu-HU" sz="1200" dirty="0" err="1">
                <a:latin typeface="Arial" charset="0"/>
              </a:rPr>
              <a:t>collège</a:t>
            </a:r>
            <a:endParaRPr lang="hu-HU" sz="1200" dirty="0">
              <a:latin typeface="Arial" charset="0"/>
            </a:endParaRPr>
          </a:p>
          <a:p>
            <a:pPr>
              <a:defRPr/>
            </a:pPr>
            <a:r>
              <a:rPr lang="hu-HU" sz="1200" b="1" dirty="0">
                <a:latin typeface="Arial" charset="0"/>
              </a:rPr>
              <a:t>MARIE-CLAUDE DEROUET-BESSON</a:t>
            </a:r>
          </a:p>
          <a:p>
            <a:pPr>
              <a:defRPr/>
            </a:pPr>
            <a:r>
              <a:rPr lang="fr-FR" sz="1200" dirty="0">
                <a:latin typeface="Arial" charset="0"/>
              </a:rPr>
              <a:t>Sociologue à l’Institut national de</a:t>
            </a:r>
          </a:p>
          <a:p>
            <a:pPr>
              <a:defRPr/>
            </a:pPr>
            <a:r>
              <a:rPr lang="hu-HU" sz="1200" dirty="0" err="1">
                <a:latin typeface="Arial" charset="0"/>
              </a:rPr>
              <a:t>recherche</a:t>
            </a:r>
            <a:r>
              <a:rPr lang="hu-HU" sz="1200" dirty="0">
                <a:latin typeface="Arial" charset="0"/>
              </a:rPr>
              <a:t> </a:t>
            </a:r>
            <a:r>
              <a:rPr lang="hu-HU" sz="1200" dirty="0" err="1">
                <a:latin typeface="Arial" charset="0"/>
              </a:rPr>
              <a:t>pédagogique</a:t>
            </a:r>
            <a:endParaRPr lang="hu-HU" sz="1200" dirty="0">
              <a:latin typeface="Arial" charset="0"/>
            </a:endParaRPr>
          </a:p>
          <a:p>
            <a:pPr>
              <a:defRPr/>
            </a:pPr>
            <a:r>
              <a:rPr lang="hu-HU" sz="1200" b="1" dirty="0">
                <a:latin typeface="Arial" charset="0"/>
              </a:rPr>
              <a:t>MARIE-ODILE DESJONQUÈRES</a:t>
            </a:r>
          </a:p>
          <a:p>
            <a:pPr>
              <a:defRPr/>
            </a:pPr>
            <a:r>
              <a:rPr lang="hu-HU" sz="1200" dirty="0" err="1">
                <a:latin typeface="Arial" charset="0"/>
              </a:rPr>
              <a:t>Animatrice</a:t>
            </a:r>
            <a:r>
              <a:rPr lang="hu-HU" sz="1200" dirty="0">
                <a:latin typeface="Arial" charset="0"/>
              </a:rPr>
              <a:t> de l’</a:t>
            </a:r>
            <a:r>
              <a:rPr lang="hu-HU" sz="1200" dirty="0" err="1">
                <a:latin typeface="Arial" charset="0"/>
              </a:rPr>
              <a:t>atelier</a:t>
            </a:r>
            <a:endParaRPr lang="hu-HU" sz="1200" dirty="0">
              <a:latin typeface="Arial" charset="0"/>
            </a:endParaRPr>
          </a:p>
          <a:p>
            <a:pPr>
              <a:defRPr/>
            </a:pPr>
            <a:r>
              <a:rPr lang="hu-HU" sz="1200" dirty="0">
                <a:latin typeface="Arial" charset="0"/>
              </a:rPr>
              <a:t>de </a:t>
            </a:r>
            <a:r>
              <a:rPr lang="hu-HU" sz="1200" dirty="0" err="1">
                <a:latin typeface="Arial" charset="0"/>
              </a:rPr>
              <a:t>pratiques</a:t>
            </a:r>
            <a:r>
              <a:rPr lang="hu-HU" sz="1200" dirty="0">
                <a:latin typeface="Arial" charset="0"/>
              </a:rPr>
              <a:t> </a:t>
            </a:r>
            <a:r>
              <a:rPr lang="hu-HU" sz="1200" dirty="0" err="1">
                <a:latin typeface="Arial" charset="0"/>
              </a:rPr>
              <a:t>artistiques</a:t>
            </a:r>
            <a:endParaRPr lang="hu-HU" sz="1200" dirty="0">
              <a:latin typeface="Arial" charset="0"/>
            </a:endParaRPr>
          </a:p>
          <a:p>
            <a:pPr>
              <a:defRPr/>
            </a:pPr>
            <a:r>
              <a:rPr lang="hu-HU" sz="1200" b="1" dirty="0">
                <a:latin typeface="Arial" charset="0"/>
              </a:rPr>
              <a:t>SERGE KOVAL</a:t>
            </a:r>
          </a:p>
          <a:p>
            <a:pPr>
              <a:defRPr/>
            </a:pPr>
            <a:r>
              <a:rPr lang="hu-HU" sz="1200" dirty="0" err="1">
                <a:latin typeface="Arial" charset="0"/>
              </a:rPr>
              <a:t>Architecte</a:t>
            </a:r>
            <a:r>
              <a:rPr lang="hu-HU" sz="1200" dirty="0">
                <a:latin typeface="Arial" charset="0"/>
              </a:rPr>
              <a:t> </a:t>
            </a:r>
            <a:r>
              <a:rPr lang="hu-HU" sz="1200" dirty="0" err="1">
                <a:latin typeface="Arial" charset="0"/>
              </a:rPr>
              <a:t>programmateur</a:t>
            </a:r>
            <a:endParaRPr lang="hu-HU" sz="1200" dirty="0">
              <a:latin typeface="Arial" charset="0"/>
            </a:endParaRPr>
          </a:p>
          <a:p>
            <a:pPr>
              <a:defRPr/>
            </a:pPr>
            <a:r>
              <a:rPr lang="hu-HU" sz="1200" dirty="0">
                <a:latin typeface="Arial" charset="0"/>
              </a:rPr>
              <a:t>(</a:t>
            </a:r>
            <a:r>
              <a:rPr lang="hu-HU" sz="1200" dirty="0" err="1">
                <a:latin typeface="Arial" charset="0"/>
              </a:rPr>
              <a:t>intervenant</a:t>
            </a:r>
            <a:r>
              <a:rPr lang="hu-HU" sz="1200" dirty="0">
                <a:latin typeface="Arial" charset="0"/>
              </a:rPr>
              <a:t> </a:t>
            </a:r>
            <a:r>
              <a:rPr lang="hu-HU" sz="1200" dirty="0" err="1">
                <a:latin typeface="Arial" charset="0"/>
              </a:rPr>
              <a:t>également</a:t>
            </a:r>
            <a:r>
              <a:rPr lang="hu-HU" sz="1200" dirty="0">
                <a:latin typeface="Arial" charset="0"/>
              </a:rPr>
              <a:t> </a:t>
            </a:r>
            <a:r>
              <a:rPr lang="hu-HU" sz="1200" dirty="0" err="1">
                <a:latin typeface="Arial" charset="0"/>
              </a:rPr>
              <a:t>dans</a:t>
            </a:r>
            <a:endParaRPr lang="hu-HU" sz="1200" dirty="0">
              <a:latin typeface="Arial" charset="0"/>
            </a:endParaRPr>
          </a:p>
          <a:p>
            <a:pPr>
              <a:defRPr/>
            </a:pPr>
            <a:r>
              <a:rPr lang="hu-HU" sz="1200" dirty="0">
                <a:latin typeface="Arial" charset="0"/>
              </a:rPr>
              <a:t>l’</a:t>
            </a:r>
            <a:r>
              <a:rPr lang="hu-HU" sz="1200" dirty="0" err="1">
                <a:latin typeface="Arial" charset="0"/>
              </a:rPr>
              <a:t>atelier</a:t>
            </a:r>
            <a:r>
              <a:rPr lang="hu-HU" sz="1200" dirty="0">
                <a:latin typeface="Arial" charset="0"/>
              </a:rPr>
              <a:t> de </a:t>
            </a:r>
            <a:r>
              <a:rPr lang="hu-HU" sz="1200" dirty="0" err="1">
                <a:latin typeface="Arial" charset="0"/>
              </a:rPr>
              <a:t>pratiques</a:t>
            </a:r>
            <a:r>
              <a:rPr lang="hu-HU" sz="1200" dirty="0">
                <a:latin typeface="Arial" charset="0"/>
              </a:rPr>
              <a:t> </a:t>
            </a:r>
            <a:r>
              <a:rPr lang="hu-HU" sz="1200" dirty="0" err="1">
                <a:latin typeface="Arial" charset="0"/>
              </a:rPr>
              <a:t>artistiques</a:t>
            </a:r>
            <a:r>
              <a:rPr lang="hu-HU" sz="1200" dirty="0">
                <a:latin typeface="Arial" charset="0"/>
              </a:rPr>
              <a:t>)</a:t>
            </a:r>
          </a:p>
          <a:p>
            <a:pPr>
              <a:defRPr/>
            </a:pPr>
            <a:r>
              <a:rPr lang="hu-HU" sz="1200" b="1" dirty="0">
                <a:latin typeface="Arial" charset="0"/>
              </a:rPr>
              <a:t>OLIVIER RUSCH</a:t>
            </a:r>
          </a:p>
          <a:p>
            <a:pPr>
              <a:defRPr/>
            </a:pPr>
            <a:r>
              <a:rPr lang="hu-HU" sz="1200" dirty="0" err="1">
                <a:latin typeface="Arial" charset="0"/>
              </a:rPr>
              <a:t>Cellule</a:t>
            </a:r>
            <a:r>
              <a:rPr lang="hu-HU" sz="1200" dirty="0">
                <a:latin typeface="Arial" charset="0"/>
              </a:rPr>
              <a:t> des </a:t>
            </a:r>
            <a:r>
              <a:rPr lang="hu-HU" sz="1200" dirty="0" err="1">
                <a:latin typeface="Arial" charset="0"/>
              </a:rPr>
              <a:t>constructions</a:t>
            </a:r>
            <a:r>
              <a:rPr lang="hu-HU" sz="1200" dirty="0">
                <a:latin typeface="Arial" charset="0"/>
              </a:rPr>
              <a:t> </a:t>
            </a:r>
            <a:r>
              <a:rPr lang="hu-HU" sz="1200" dirty="0" err="1">
                <a:latin typeface="Arial" charset="0"/>
              </a:rPr>
              <a:t>publiques</a:t>
            </a:r>
            <a:endParaRPr lang="hu-HU" sz="1200" dirty="0">
              <a:latin typeface="Arial" charset="0"/>
            </a:endParaRPr>
          </a:p>
          <a:p>
            <a:pPr>
              <a:defRPr/>
            </a:pPr>
            <a:r>
              <a:rPr lang="fr-FR" sz="1200" dirty="0">
                <a:latin typeface="Arial" charset="0"/>
              </a:rPr>
              <a:t>à la DDE de la Somme pendant</a:t>
            </a:r>
          </a:p>
          <a:p>
            <a:pPr>
              <a:defRPr/>
            </a:pPr>
            <a:r>
              <a:rPr lang="fr-FR" sz="1200" dirty="0">
                <a:latin typeface="Arial" charset="0"/>
              </a:rPr>
              <a:t>l’opération, en 1990 et 1991</a:t>
            </a:r>
            <a:endParaRPr lang="hu-HU" sz="1200" dirty="0">
              <a:latin typeface="Arial" charset="0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8" y="1268413"/>
            <a:ext cx="4840287" cy="50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5116513"/>
            <a:ext cx="1871663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2562225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28600" y="261938"/>
            <a:ext cx="8208963" cy="777875"/>
          </a:xfrm>
        </p:spPr>
        <p:txBody>
          <a:bodyPr/>
          <a:lstStyle/>
          <a:p>
            <a:pPr>
              <a:defRPr/>
            </a:pPr>
            <a:r>
              <a:rPr lang="hu-HU" sz="2800" dirty="0" smtClean="0"/>
              <a:t>Példa 3. </a:t>
            </a:r>
            <a:r>
              <a:rPr lang="hu-HU" sz="3600" dirty="0" smtClean="0"/>
              <a:t>– </a:t>
            </a:r>
            <a:r>
              <a:rPr lang="hu-HU" sz="2800" dirty="0" smtClean="0"/>
              <a:t>francia közintézmények </a:t>
            </a:r>
            <a:r>
              <a:rPr lang="hu-HU" sz="2800" b="1" dirty="0" smtClean="0"/>
              <a:t>POE </a:t>
            </a:r>
            <a:r>
              <a:rPr lang="hu-HU" sz="2800" dirty="0" smtClean="0"/>
              <a:t>elemzése</a:t>
            </a:r>
            <a:endParaRPr lang="hu-HU" sz="3200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3300" y="188913"/>
            <a:ext cx="11064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0913"/>
            <a:ext cx="8459788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3995738" y="4254500"/>
            <a:ext cx="4752975" cy="830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200" b="1" dirty="0">
                <a:latin typeface="Arial" charset="0"/>
              </a:rPr>
              <a:t>IPAA </a:t>
            </a:r>
            <a:r>
              <a:rPr lang="fr-FR" sz="1200" dirty="0">
                <a:latin typeface="Arial" charset="0"/>
              </a:rPr>
              <a:t>INSTITUT DE PROGRAMMATION EN ARCHITECTURE ET AMENAGEMENT</a:t>
            </a:r>
          </a:p>
          <a:p>
            <a:pPr>
              <a:defRPr/>
            </a:pPr>
            <a:r>
              <a:rPr lang="fr-FR" sz="1200" dirty="0">
                <a:latin typeface="Arial" charset="0"/>
              </a:rPr>
              <a:t>MM. Jacques ALLEGRET et Yannick GUILLEUX</a:t>
            </a:r>
          </a:p>
          <a:p>
            <a:pPr>
              <a:defRPr/>
            </a:pPr>
            <a:r>
              <a:rPr lang="fr-FR" sz="1200" dirty="0">
                <a:latin typeface="Arial" charset="0"/>
              </a:rPr>
              <a:t>Pour le compte du Certu / Département Constructions Publiques</a:t>
            </a:r>
            <a:endParaRPr lang="hu-HU" sz="1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/>
              <a:t>Mi ez?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400" dirty="0" smtClean="0"/>
              <a:t>A használatelemzés a következő kérdésekre keres(</a:t>
            </a:r>
            <a:r>
              <a:rPr lang="hu-HU" sz="2400" dirty="0" err="1" smtClean="0"/>
              <a:t>het</a:t>
            </a:r>
            <a:r>
              <a:rPr lang="hu-HU" sz="2400" dirty="0" smtClean="0"/>
              <a:t>)i a választ: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/>
              <a:t>Az épület úgy működik, ahogy azt elgondolták?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/>
              <a:t>Változtak-e a felhasználók igényei?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/>
              <a:t>Mely problémákat kell gyorsan kezelni?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/>
              <a:t>Milyen hatékony volt az ötlet felmerülésétől a megvalósulásig tartó folyamat?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/>
              <a:t>Milyen tanulság nyerhető és használható fel a jövőbeli projekteknél?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400" dirty="0"/>
              <a:t>Egyéb, épület-teljesítmény mutatók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/>
              <a:t>Energia-hatékonyság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/>
              <a:t>Tartósság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/>
              <a:t>Belső levegő-minőség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/>
              <a:t>Hő-komfort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/>
              <a:t>Belső levegő páratartalma, páraforrások és </a:t>
            </a:r>
            <a:r>
              <a:rPr lang="hu-HU" dirty="0" smtClean="0"/>
              <a:t>kezelésük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dirty="0" smtClean="0"/>
              <a:t>Órai feladat</a:t>
            </a:r>
            <a:endParaRPr lang="hu-HU" sz="3600" dirty="0"/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90674" y="981075"/>
            <a:ext cx="8353052" cy="5876925"/>
          </a:xfrm>
        </p:spPr>
        <p:txBody>
          <a:bodyPr/>
          <a:lstStyle/>
          <a:p>
            <a:pPr marL="114300" indent="0" eaLnBrk="1" hangingPunct="1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accent5">
                    <a:lumMod val="75000"/>
                  </a:schemeClr>
                </a:solidFill>
              </a:rPr>
              <a:t>Dékán úr felkéri Önöket, hogy nyújtsák be a Kari Tanács elé a BME K épülete felújítását / átépítését megalapozó </a:t>
            </a:r>
            <a:r>
              <a:rPr lang="hu-HU" sz="2000" b="1" u="sng" dirty="0" smtClean="0">
                <a:solidFill>
                  <a:schemeClr val="accent5">
                    <a:lumMod val="75000"/>
                  </a:schemeClr>
                </a:solidFill>
              </a:rPr>
              <a:t>használatelemzés (POE) TERVÉT az építészmérnöki kar hallgatóinak szemszögéből</a:t>
            </a:r>
            <a:r>
              <a:rPr lang="hu-HU" sz="20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 marL="114300" indent="0" eaLnBrk="1" hangingPunct="1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accent5">
                    <a:lumMod val="75000"/>
                  </a:schemeClr>
                </a:solidFill>
              </a:rPr>
              <a:t>Határidő: ma 17 óra. Ehhez elkészítendő: </a:t>
            </a:r>
          </a:p>
          <a:p>
            <a:pPr marL="86868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dirty="0" smtClean="0"/>
              <a:t>Az (építész) hallgatói felhasználói profil összeállítása (érintettek, számokkal) </a:t>
            </a:r>
          </a:p>
          <a:p>
            <a:pPr marL="86868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dirty="0" smtClean="0"/>
              <a:t>A hallgatói felhasználási szokások funkcionális csoportosítása (mindmap és/vagy </a:t>
            </a:r>
            <a:r>
              <a:rPr lang="hu-HU" dirty="0" err="1" smtClean="0"/>
              <a:t>inforgrafika</a:t>
            </a:r>
            <a:r>
              <a:rPr lang="hu-HU" dirty="0" smtClean="0"/>
              <a:t> formájában) </a:t>
            </a:r>
          </a:p>
          <a:p>
            <a:pPr marL="868680" lvl="1" indent="-457200" eaLnBrk="1" fontAlgn="auto" hangingPunct="1">
              <a:spcAft>
                <a:spcPts val="0"/>
              </a:spcAft>
              <a:buAutoNum type="arabicPeriod" startAt="3"/>
              <a:defRPr/>
            </a:pPr>
            <a:r>
              <a:rPr lang="hu-HU" dirty="0" smtClean="0"/>
              <a:t>A felhasználók által észlelt legfontosabb problémák, hiányosságok felsorolása súlyozva, néhány rajzolt ábrával, példával, skiccel (is) bemutatva.</a:t>
            </a:r>
          </a:p>
          <a:p>
            <a:pPr marL="868680" lvl="1" indent="-457200" eaLnBrk="1" fontAlgn="auto" hangingPunct="1">
              <a:spcAft>
                <a:spcPts val="0"/>
              </a:spcAft>
              <a:buAutoNum type="arabicPeriod" startAt="3"/>
              <a:defRPr/>
            </a:pPr>
            <a:r>
              <a:rPr lang="hu-HU" dirty="0" smtClean="0"/>
              <a:t>Javaslatok a meglévő funkciók javítására, illetve új funkciók és szolgáltatások kialakítására egy jelentősebb értékű és műszaki tartalmú  felújítás esetén. </a:t>
            </a:r>
            <a:endParaRPr lang="hu-HU" dirty="0"/>
          </a:p>
          <a:p>
            <a:pPr marL="411480" lvl="1" indent="0" eaLnBrk="1" fontAlgn="auto" hangingPunct="1">
              <a:spcAft>
                <a:spcPts val="0"/>
              </a:spcAft>
              <a:buNone/>
              <a:defRPr/>
            </a:pPr>
            <a:r>
              <a:rPr lang="hu-HU" i="1" dirty="0" smtClean="0"/>
              <a:t>Ne feledjék, nem maguknak, hanem a 10-20 év múlva itt szolgálatot teljesítő hallgatók számára is jó ötleteket, javaslatokat kell felmutatniuk!</a:t>
            </a:r>
            <a:endParaRPr lang="hu-HU" i="1" dirty="0"/>
          </a:p>
          <a:p>
            <a:pPr marL="343217" eaLnBrk="1" fontAlgn="auto" hangingPunct="1">
              <a:spcAft>
                <a:spcPts val="0"/>
              </a:spcAft>
              <a:defRPr/>
            </a:pPr>
            <a:r>
              <a:rPr lang="hu-HU" sz="2000" dirty="0" smtClean="0"/>
              <a:t>A teljes feladat beadandó a </a:t>
            </a:r>
            <a:r>
              <a:rPr lang="hu-HU" sz="2000" dirty="0" err="1" smtClean="0">
                <a:hlinkClick r:id="rId3"/>
              </a:rPr>
              <a:t>beruhazastervezes</a:t>
            </a:r>
            <a:r>
              <a:rPr lang="hu-HU" sz="2000" dirty="0" smtClean="0">
                <a:hlinkClick r:id="rId3"/>
              </a:rPr>
              <a:t>@</a:t>
            </a:r>
            <a:r>
              <a:rPr lang="hu-HU" sz="2000" dirty="0" err="1" smtClean="0">
                <a:hlinkClick r:id="rId3"/>
              </a:rPr>
              <a:t>gmail.com</a:t>
            </a:r>
            <a:r>
              <a:rPr lang="hu-HU" sz="2000" dirty="0" smtClean="0"/>
              <a:t> mail címre. 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8459788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5975350" cy="59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Használatelemzés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smtClean="0"/>
              <a:t>Az épületekkel </a:t>
            </a:r>
            <a:r>
              <a:rPr lang="hu-HU" sz="2800" dirty="0"/>
              <a:t>kapcsolatos </a:t>
            </a:r>
            <a:r>
              <a:rPr lang="hu-HU" sz="2800" dirty="0" smtClean="0"/>
              <a:t>információk</a:t>
            </a:r>
            <a:r>
              <a:rPr lang="en-GB" sz="2800" dirty="0" smtClean="0"/>
              <a:t> </a:t>
            </a:r>
            <a:r>
              <a:rPr lang="hu-HU" sz="2800" dirty="0"/>
              <a:t>(pozitív és negatív példák) </a:t>
            </a:r>
            <a:r>
              <a:rPr lang="hu-HU" sz="2800" dirty="0" smtClean="0"/>
              <a:t>gyűjtése, tárolása </a:t>
            </a:r>
            <a:r>
              <a:rPr lang="hu-HU" sz="2800" dirty="0"/>
              <a:t>és </a:t>
            </a:r>
            <a:r>
              <a:rPr lang="hu-HU" sz="2800" dirty="0" smtClean="0"/>
              <a:t>megosztásának célja</a:t>
            </a:r>
            <a:r>
              <a:rPr lang="hu-HU" sz="2800" dirty="0"/>
              <a:t>, hogy a jövőbeli épületek jobb minőséggel és életciklus-költségekkel jöhessenek létre. </a:t>
            </a:r>
            <a:endParaRPr lang="hu-HU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smtClean="0"/>
              <a:t>A használatelelemzésnek nincs szabványosított módszere, sem definíciója.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/>
              <a:t>A</a:t>
            </a:r>
            <a:r>
              <a:rPr lang="hu-HU" sz="2800" dirty="0" smtClean="0"/>
              <a:t> használatelemzés gyakorlatilag bármely vizsgálatot jelenthet, amely egy épület elkészülte utáni teljesítményét (az igényeknek mennyire felelt meg) nézi, és azt, hogy a használók mennyire elégedettek a létrehozott környezettel.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Használatelemzés</a:t>
            </a:r>
            <a:endParaRPr lang="hu-H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800" smtClean="0"/>
              <a:t>Kezdetek: 1960-70-es évek, USA, Kanada, Nagy-Britannia, Franciaország –egyes, kutatók által hozzáférhető épületek elemzése (pl. kormányzati- és középületek, kollégiumok, lakások)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smtClean="0"/>
              <a:t>1985 után magán kezdeményezések is (a környezet és a dolgozók hatékonyságának összefüggése az irodákban)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smtClean="0"/>
              <a:t>Kérdőívek, beszélgetések, helyszíni szemlék, megfigyelés, gyakran az épület állapot-felméréséhez kapcsolva.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Használatelemzés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z="2800" smtClean="0"/>
              <a:t>A használatelemzés a tervezési követelmények, tervezési hatékonyság kutatásának egyik módszere. </a:t>
            </a:r>
          </a:p>
          <a:p>
            <a:pPr eaLnBrk="1" hangingPunct="1"/>
            <a:r>
              <a:rPr lang="hu-HU" altLang="hu-HU" sz="2800" smtClean="0"/>
              <a:t>Nem csak a tervezést, hanem az üzemeltetést is támogatja, összekapcsolva a felhasználói visszajelzéseket az épület teljesítményével.</a:t>
            </a:r>
          </a:p>
          <a:p>
            <a:pPr eaLnBrk="1" hangingPunct="1"/>
            <a:r>
              <a:rPr lang="hu-HU" altLang="hu-HU" sz="2800" smtClean="0"/>
              <a:t>A használatelemzés folyamatosan fejlődik: folyamat-orientált értékelés az építési programozás, tervezés és létesítménygazdálkodás területén.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788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uló">
  <a:themeElements>
    <a:clrScheme name="Simuló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muló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1559</TotalTime>
  <Words>2475</Words>
  <Application>Microsoft Office PowerPoint</Application>
  <PresentationFormat>Diavetítés a képernyőre (4:3 oldalarány)</PresentationFormat>
  <Paragraphs>342</Paragraphs>
  <Slides>40</Slides>
  <Notes>39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5" baseType="lpstr">
      <vt:lpstr>Arial</vt:lpstr>
      <vt:lpstr>Calibri</vt:lpstr>
      <vt:lpstr>Cambria</vt:lpstr>
      <vt:lpstr>Wingdings</vt:lpstr>
      <vt:lpstr>Simuló</vt:lpstr>
      <vt:lpstr>Használatelemzés</vt:lpstr>
      <vt:lpstr>Tézis</vt:lpstr>
      <vt:lpstr>Mi ez?</vt:lpstr>
      <vt:lpstr>Mi ez?</vt:lpstr>
      <vt:lpstr>PowerPoint-bemutató</vt:lpstr>
      <vt:lpstr>Használatelemzés</vt:lpstr>
      <vt:lpstr>Használatelemzés</vt:lpstr>
      <vt:lpstr>Használatelemzés</vt:lpstr>
      <vt:lpstr>PowerPoint-bemutató</vt:lpstr>
      <vt:lpstr>Használatelemzés</vt:lpstr>
      <vt:lpstr>Használatelemzés</vt:lpstr>
      <vt:lpstr>PowerPoint-bemutató</vt:lpstr>
      <vt:lpstr>Használatelemzés</vt:lpstr>
      <vt:lpstr>PowerPoint-bemutató</vt:lpstr>
      <vt:lpstr>A használatelemzés típusai</vt:lpstr>
      <vt:lpstr>A használatelemzés típusai</vt:lpstr>
      <vt:lpstr>PowerPoint-bemutató</vt:lpstr>
      <vt:lpstr>A használatelemzés típusai</vt:lpstr>
      <vt:lpstr>Használatelemzés</vt:lpstr>
      <vt:lpstr>PowerPoint-bemutató</vt:lpstr>
      <vt:lpstr>A használatelemzés folyamata</vt:lpstr>
      <vt:lpstr>A használatelemzés folyamata</vt:lpstr>
      <vt:lpstr>PowerPoint-bemutató</vt:lpstr>
      <vt:lpstr>A használatelemzés folyamata</vt:lpstr>
      <vt:lpstr>A használatelemzés folyamata</vt:lpstr>
      <vt:lpstr>A használatelemzés folyamata</vt:lpstr>
      <vt:lpstr>A használatelemzés folyamata</vt:lpstr>
      <vt:lpstr>PowerPoint-bemutató</vt:lpstr>
      <vt:lpstr>A használatelemzés folyamata</vt:lpstr>
      <vt:lpstr>A használatelemzés folyamata</vt:lpstr>
      <vt:lpstr>A használatelemzés tartalma</vt:lpstr>
      <vt:lpstr>PowerPoint-bemutató</vt:lpstr>
      <vt:lpstr>A használatelemzés tartalma</vt:lpstr>
      <vt:lpstr>A használatelemzés tartalma</vt:lpstr>
      <vt:lpstr>PowerPoint-bemutató</vt:lpstr>
      <vt:lpstr>Felhasznált irodalom</vt:lpstr>
      <vt:lpstr>Példa 1. – francia oktatási intézmények terveinek  előzetes szakértői elemzése</vt:lpstr>
      <vt:lpstr>Példa 2. – Amiens, középiskola felújítása – a hallgatók bevonásával</vt:lpstr>
      <vt:lpstr>Példa 3. – francia közintézmények POE elemzése</vt:lpstr>
      <vt:lpstr>Órai feladat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Használatelemzés</dc:title>
  <dc:creator>.</dc:creator>
  <cp:lastModifiedBy>ROSTAS Zoltan</cp:lastModifiedBy>
  <cp:revision>66</cp:revision>
  <dcterms:created xsi:type="dcterms:W3CDTF">2011-02-26T11:46:24Z</dcterms:created>
  <dcterms:modified xsi:type="dcterms:W3CDTF">2018-02-21T11:50:26Z</dcterms:modified>
</cp:coreProperties>
</file>