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14" r:id="rId11"/>
    <p:sldId id="313" r:id="rId12"/>
    <p:sldId id="315" r:id="rId13"/>
    <p:sldId id="316" r:id="rId14"/>
    <p:sldId id="325" r:id="rId15"/>
    <p:sldId id="318" r:id="rId16"/>
    <p:sldId id="319" r:id="rId17"/>
    <p:sldId id="320" r:id="rId18"/>
    <p:sldId id="321" r:id="rId19"/>
    <p:sldId id="322" r:id="rId20"/>
    <p:sldId id="324" r:id="rId21"/>
    <p:sldId id="323" r:id="rId22"/>
    <p:sldId id="312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6C80C-32BA-4D4B-91A0-F9BD42D32568}" type="datetimeFigureOut">
              <a:rPr lang="hu-HU" smtClean="0"/>
              <a:t>2018. 02. 21.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DE605-3123-499C-A980-411D0E40C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09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E605-3123-499C-A980-411D0E40CEE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3971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B9D74ED-745A-4F45-BD1D-A3B69A0D563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350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/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A03F0B-7BD2-4F65-82FF-BA9F4B579D70}" type="slidenum">
              <a:rPr lang="hu-H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hu-H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74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/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A03F0B-7BD2-4F65-82FF-BA9F4B579D70}" type="slidenum">
              <a:rPr lang="hu-H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hu-H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3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>
              <a:latin typeface="Times New Roman" pitchFamily="18" charset="0"/>
            </a:endParaRPr>
          </a:p>
        </p:txBody>
      </p:sp>
      <p:sp>
        <p:nvSpPr>
          <p:cNvPr id="79876" name="Dia számának helye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buFont typeface="Times New Roman" pitchFamily="18" charset="0"/>
              <a:buNone/>
            </a:pPr>
            <a:fld id="{33F147D1-774F-47B5-99CF-A3C9F4FCC5D7}" type="slidenum">
              <a:rPr lang="en-GB" sz="12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22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78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B9D74ED-745A-4F45-BD1D-A3B69A0D563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0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B9D74ED-745A-4F45-BD1D-A3B69A0D563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71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B9D74ED-745A-4F45-BD1D-A3B69A0D563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71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B9D74ED-745A-4F45-BD1D-A3B69A0D563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9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B9D74ED-745A-4F45-BD1D-A3B69A0D563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892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B9D74ED-745A-4F45-BD1D-A3B69A0D563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038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B9D74ED-745A-4F45-BD1D-A3B69A0D563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8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B9D74ED-745A-4F45-BD1D-A3B69A0D563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78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83768" y="2130425"/>
            <a:ext cx="5974432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83768" y="3886200"/>
            <a:ext cx="528863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14400" cy="365125"/>
          </a:xfrm>
        </p:spPr>
        <p:txBody>
          <a:bodyPr/>
          <a:lstStyle/>
          <a:p>
            <a:fld id="{E161E3D4-73E6-43F2-A907-6F2CEF5C33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491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563072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3728" y="1340768"/>
            <a:ext cx="6563072" cy="496855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3D4-73E6-43F2-A907-6F2CEF5C33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53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0" y="404664"/>
            <a:ext cx="4114800" cy="1012974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0" y="1484784"/>
            <a:ext cx="4114800" cy="482453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3D4-73E6-43F2-A907-6F2CEF5C33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033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43807" y="4406900"/>
            <a:ext cx="565090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843807" y="2906713"/>
            <a:ext cx="565090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3D4-73E6-43F2-A907-6F2CEF5C33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33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3D4-73E6-43F2-A907-6F2CEF5C33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057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419056" cy="72008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3D4-73E6-43F2-A907-6F2CEF5C33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876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3D4-73E6-43F2-A907-6F2CEF5C33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34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3D4-73E6-43F2-A907-6F2CEF5C33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1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1604" y="1142984"/>
            <a:ext cx="7215238" cy="357190"/>
          </a:xfrm>
        </p:spPr>
        <p:txBody>
          <a:bodyPr/>
          <a:lstStyle>
            <a:lvl1pPr algn="ctr">
              <a:defRPr sz="2000"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14942" y="1785926"/>
            <a:ext cx="3571900" cy="4643470"/>
          </a:xfrm>
        </p:spPr>
        <p:txBody>
          <a:bodyPr/>
          <a:lstStyle>
            <a:lvl1pPr marL="0">
              <a:buNone/>
              <a:defRPr sz="2400" baseline="0"/>
            </a:lvl1pPr>
            <a:lvl2pPr marL="288000">
              <a:buFont typeface="Arial" pitchFamily="34" charset="0"/>
              <a:buChar char="•"/>
              <a:defRPr sz="2000"/>
            </a:lvl2pPr>
            <a:lvl3pPr marL="432000">
              <a:defRPr sz="1800"/>
            </a:lvl3pPr>
            <a:lvl4pPr marL="540000">
              <a:defRPr sz="1600"/>
            </a:lvl4pPr>
            <a:lvl5pPr marL="648000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xfrm>
            <a:off x="7215188" y="6572250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5EED2-3ED2-41B9-B0B6-0686787C41C7}" type="slidenum">
              <a:rPr lang="en-GB"/>
              <a:pPr>
                <a:defRPr/>
              </a:pPr>
              <a:t>‹#›</a:t>
            </a:fld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312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5630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123728" y="1340768"/>
            <a:ext cx="6563072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53244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E3D4-73E6-43F2-A907-6F2CEF5C3350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5436096" y="44624"/>
            <a:ext cx="3600400" cy="2769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hu-HU" sz="1200" dirty="0"/>
              <a:t>É    P    Í    T    É    S    B   </a:t>
            </a:r>
            <a:r>
              <a:rPr lang="hu-HU" sz="1200" baseline="0" dirty="0"/>
              <a:t> E    R    U    H    Á    Z    Á    S</a:t>
            </a:r>
            <a:endParaRPr lang="hu-HU" sz="1200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97227"/>
            <a:ext cx="799325" cy="224396"/>
          </a:xfrm>
          <a:prstGeom prst="rect">
            <a:avLst/>
          </a:prstGeom>
        </p:spPr>
      </p:pic>
      <p:grpSp>
        <p:nvGrpSpPr>
          <p:cNvPr id="8" name="Csoportba foglalás 7"/>
          <p:cNvGrpSpPr/>
          <p:nvPr userDrawn="1"/>
        </p:nvGrpSpPr>
        <p:grpSpPr>
          <a:xfrm>
            <a:off x="487942" y="5560382"/>
            <a:ext cx="987714" cy="964962"/>
            <a:chOff x="267785" y="5454085"/>
            <a:chExt cx="987714" cy="964962"/>
          </a:xfrm>
        </p:grpSpPr>
        <p:sp>
          <p:nvSpPr>
            <p:cNvPr id="9" name="Ellipszis 8"/>
            <p:cNvSpPr/>
            <p:nvPr/>
          </p:nvSpPr>
          <p:spPr>
            <a:xfrm>
              <a:off x="287351" y="5461607"/>
              <a:ext cx="945396" cy="957440"/>
            </a:xfrm>
            <a:prstGeom prst="ellips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6" y="5485866"/>
              <a:ext cx="906265" cy="908923"/>
            </a:xfrm>
            <a:prstGeom prst="rect">
              <a:avLst/>
            </a:prstGeom>
          </p:spPr>
        </p:pic>
        <p:sp>
          <p:nvSpPr>
            <p:cNvPr id="11" name="Szövegdoboz 10"/>
            <p:cNvSpPr txBox="1"/>
            <p:nvPr/>
          </p:nvSpPr>
          <p:spPr>
            <a:xfrm>
              <a:off x="971600" y="5817218"/>
              <a:ext cx="2838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000" b="1" dirty="0"/>
                <a:t>I</a:t>
              </a: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630831" y="6165304"/>
              <a:ext cx="2584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000" b="1" dirty="0"/>
                <a:t>II</a:t>
              </a: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267785" y="5801830"/>
              <a:ext cx="3402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000" b="1" dirty="0"/>
                <a:t>III</a:t>
              </a: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610780" y="5454085"/>
              <a:ext cx="2985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000" b="1" dirty="0"/>
                <a:t>IV</a:t>
              </a:r>
            </a:p>
          </p:txBody>
        </p:sp>
      </p:grpSp>
      <p:grpSp>
        <p:nvGrpSpPr>
          <p:cNvPr id="15" name="Csoportba foglalás 14"/>
          <p:cNvGrpSpPr/>
          <p:nvPr userDrawn="1"/>
        </p:nvGrpSpPr>
        <p:grpSpPr>
          <a:xfrm>
            <a:off x="957346" y="5761595"/>
            <a:ext cx="45719" cy="570058"/>
            <a:chOff x="2062609" y="5299159"/>
            <a:chExt cx="45720" cy="570058"/>
          </a:xfrm>
        </p:grpSpPr>
        <p:sp>
          <p:nvSpPr>
            <p:cNvPr id="16" name="Téglalap 15"/>
            <p:cNvSpPr/>
            <p:nvPr/>
          </p:nvSpPr>
          <p:spPr>
            <a:xfrm>
              <a:off x="2062610" y="5299159"/>
              <a:ext cx="45719" cy="285029"/>
            </a:xfrm>
            <a:prstGeom prst="rect">
              <a:avLst/>
            </a:prstGeom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7" name="Téglalap 16"/>
            <p:cNvSpPr/>
            <p:nvPr/>
          </p:nvSpPr>
          <p:spPr>
            <a:xfrm>
              <a:off x="2062609" y="5584188"/>
              <a:ext cx="45719" cy="285029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8" name="Csoportba foglalás 17"/>
          <p:cNvGrpSpPr/>
          <p:nvPr userDrawn="1"/>
        </p:nvGrpSpPr>
        <p:grpSpPr>
          <a:xfrm>
            <a:off x="932713" y="5759847"/>
            <a:ext cx="94866" cy="576579"/>
            <a:chOff x="412641" y="5433474"/>
            <a:chExt cx="94866" cy="576579"/>
          </a:xfrm>
        </p:grpSpPr>
        <p:sp>
          <p:nvSpPr>
            <p:cNvPr id="19" name="Téglalap 18"/>
            <p:cNvSpPr/>
            <p:nvPr/>
          </p:nvSpPr>
          <p:spPr>
            <a:xfrm>
              <a:off x="437215" y="5691738"/>
              <a:ext cx="45719" cy="318315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cxnSp>
          <p:nvCxnSpPr>
            <p:cNvPr id="20" name="Egyenes összekötő 19"/>
            <p:cNvCxnSpPr>
              <a:stCxn id="21" idx="0"/>
              <a:endCxn id="19" idx="0"/>
            </p:cNvCxnSpPr>
            <p:nvPr/>
          </p:nvCxnSpPr>
          <p:spPr>
            <a:xfrm>
              <a:off x="460074" y="5433474"/>
              <a:ext cx="1" cy="25826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zis 20"/>
            <p:cNvSpPr/>
            <p:nvPr/>
          </p:nvSpPr>
          <p:spPr>
            <a:xfrm>
              <a:off x="412641" y="5433474"/>
              <a:ext cx="94866" cy="103249"/>
            </a:xfrm>
            <a:prstGeom prst="ellipse">
              <a:avLst/>
            </a:prstGeom>
            <a:solidFill>
              <a:srgbClr val="FF0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22" name="Ellipszis 21"/>
          <p:cNvSpPr/>
          <p:nvPr userDrawn="1"/>
        </p:nvSpPr>
        <p:spPr>
          <a:xfrm>
            <a:off x="903308" y="5965467"/>
            <a:ext cx="153793" cy="162316"/>
          </a:xfrm>
          <a:prstGeom prst="ellipse">
            <a:avLst/>
          </a:prstGeom>
          <a:ln w="63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11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9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4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beruházás-tervezési </a:t>
            </a:r>
            <a:br>
              <a:rPr lang="hu-HU"/>
            </a:br>
            <a:r>
              <a:rPr lang="hu-HU"/>
              <a:t>ABCD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/>
              <a:t>Építésmenedzsment (Kiv2.) </a:t>
            </a:r>
          </a:p>
          <a:p>
            <a:r>
              <a:rPr lang="hu-HU"/>
              <a:t>beruházás-tervezés gyakorlat </a:t>
            </a:r>
            <a:endParaRPr lang="hu-HU" dirty="0"/>
          </a:p>
        </p:txBody>
      </p:sp>
      <p:pic>
        <p:nvPicPr>
          <p:cNvPr id="2050" name="Picture 2" descr="http://www.lilpunkers.com/images/abcd-art-pin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6" b="19653"/>
          <a:stretch/>
        </p:blipFill>
        <p:spPr bwMode="auto">
          <a:xfrm>
            <a:off x="2483768" y="1471752"/>
            <a:ext cx="5112568" cy="300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9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4294967295"/>
          </p:nvPr>
        </p:nvSpPr>
        <p:spPr>
          <a:xfrm>
            <a:off x="1428750" y="6516688"/>
            <a:ext cx="1928813" cy="3413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5D51AA-1FB3-40B8-88D9-1AB693C08A03}" type="datetime4">
              <a:rPr lang="hu-HU" smtClean="0"/>
              <a:pPr>
                <a:defRPr/>
              </a:pPr>
              <a:t>2018. február 21.</a:t>
            </a:fld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86625" y="6572250"/>
            <a:ext cx="1571625" cy="285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32E1B2-0BCD-4AF2-8AB2-96873B5677A4}" type="slidenum">
              <a:rPr lang="en-GB" smtClean="0"/>
              <a:pPr>
                <a:defRPr/>
              </a:pPr>
              <a:t>10</a:t>
            </a:fld>
            <a:r>
              <a:rPr lang="en-GB"/>
              <a:t>.</a:t>
            </a:r>
            <a:endParaRPr lang="en-GB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Építéskivitelezési Tanszék – Rostás Zoltán</a:t>
            </a:r>
            <a:endParaRPr lang="en-GB"/>
          </a:p>
        </p:txBody>
      </p:sp>
      <p:pic>
        <p:nvPicPr>
          <p:cNvPr id="17414" name="Kép 6" descr="Breviariu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0" y="620688"/>
            <a:ext cx="8993614" cy="61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elé nyíl 7"/>
          <p:cNvSpPr/>
          <p:nvPr/>
        </p:nvSpPr>
        <p:spPr bwMode="auto">
          <a:xfrm>
            <a:off x="899592" y="549251"/>
            <a:ext cx="500063" cy="64293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hu-HU">
              <a:latin typeface="Times New Roman" pitchFamily="1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02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Tartalom helye 10" descr="kerdesek_kere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30500"/>
            <a:ext cx="3762375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Cím 6"/>
          <p:cNvSpPr>
            <a:spLocks noGrp="1"/>
          </p:cNvSpPr>
          <p:nvPr>
            <p:ph type="title"/>
          </p:nvPr>
        </p:nvSpPr>
        <p:spPr>
          <a:xfrm>
            <a:off x="1571625" y="777875"/>
            <a:ext cx="7215188" cy="704057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u-HU" sz="3200" dirty="0"/>
              <a:t>C - koncepció</a:t>
            </a:r>
          </a:p>
        </p:txBody>
      </p:sp>
      <p:sp>
        <p:nvSpPr>
          <p:cNvPr id="13" name="Tartalom helye 2"/>
          <p:cNvSpPr txBox="1">
            <a:spLocks/>
          </p:cNvSpPr>
          <p:nvPr/>
        </p:nvSpPr>
        <p:spPr bwMode="auto">
          <a:xfrm>
            <a:off x="5357813" y="1785938"/>
            <a:ext cx="3429000" cy="464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-333375" eaLnBrk="0" fontAlgn="auto" hangingPunct="0">
              <a:lnSpc>
                <a:spcPct val="67000"/>
              </a:lnSpc>
              <a:spcBef>
                <a:spcPts val="8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 charset="0"/>
              <a:buNone/>
              <a:defRPr/>
            </a:pPr>
            <a:endParaRPr lang="hu-HU" kern="0" dirty="0">
              <a:solidFill>
                <a:srgbClr val="0033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368" name="Tartalom helye 9"/>
          <p:cNvSpPr>
            <a:spLocks noGrp="1"/>
          </p:cNvSpPr>
          <p:nvPr>
            <p:ph idx="1"/>
          </p:nvPr>
        </p:nvSpPr>
        <p:spPr>
          <a:xfrm>
            <a:off x="5238750" y="1625600"/>
            <a:ext cx="3548063" cy="4803775"/>
          </a:xfrm>
        </p:spPr>
        <p:txBody>
          <a:bodyPr>
            <a:normAutofit/>
          </a:bodyPr>
          <a:lstStyle/>
          <a:p>
            <a:pPr marL="358775" indent="-358775">
              <a:lnSpc>
                <a:spcPct val="77000"/>
              </a:lnSpc>
              <a:buClrTx/>
              <a:buFontTx/>
              <a:buAutoNum type="arabicPeriod"/>
            </a:pPr>
            <a:r>
              <a:rPr lang="hu-HU" sz="2200" dirty="0"/>
              <a:t>Kinek?</a:t>
            </a:r>
          </a:p>
          <a:p>
            <a:pPr marL="358775" indent="-358775">
              <a:lnSpc>
                <a:spcPct val="77000"/>
              </a:lnSpc>
              <a:buClrTx/>
              <a:buFontTx/>
              <a:buAutoNum type="arabicPeriod"/>
            </a:pPr>
            <a:endParaRPr lang="hu-HU" sz="2000" dirty="0"/>
          </a:p>
          <a:p>
            <a:pPr marL="358775" indent="-358775">
              <a:lnSpc>
                <a:spcPct val="77000"/>
              </a:lnSpc>
              <a:buClrTx/>
              <a:buFontTx/>
              <a:buAutoNum type="arabicPeriod"/>
            </a:pPr>
            <a:r>
              <a:rPr lang="hu-HU" sz="2200" dirty="0"/>
              <a:t>Mit?</a:t>
            </a:r>
          </a:p>
          <a:p>
            <a:pPr marL="358775" indent="-358775">
              <a:lnSpc>
                <a:spcPct val="77000"/>
              </a:lnSpc>
              <a:buClrTx/>
              <a:buFontTx/>
              <a:buAutoNum type="arabicPeriod"/>
            </a:pPr>
            <a:endParaRPr lang="hu-HU" sz="2200" dirty="0"/>
          </a:p>
          <a:p>
            <a:pPr marL="358775" indent="-358775">
              <a:lnSpc>
                <a:spcPct val="77000"/>
              </a:lnSpc>
              <a:buClrTx/>
              <a:buFontTx/>
              <a:buAutoNum type="arabicPeriod"/>
            </a:pPr>
            <a:r>
              <a:rPr lang="hu-HU" sz="2200" dirty="0"/>
              <a:t>Hová / hol?</a:t>
            </a:r>
          </a:p>
          <a:p>
            <a:pPr marL="358775" indent="-358775">
              <a:lnSpc>
                <a:spcPct val="77000"/>
              </a:lnSpc>
              <a:buClrTx/>
              <a:buFontTx/>
              <a:buAutoNum type="arabicPeriod"/>
            </a:pPr>
            <a:endParaRPr lang="hu-HU" sz="2200" dirty="0"/>
          </a:p>
          <a:p>
            <a:pPr marL="358775" indent="-358775">
              <a:lnSpc>
                <a:spcPct val="77000"/>
              </a:lnSpc>
              <a:buClrTx/>
              <a:buFontTx/>
              <a:buAutoNum type="arabicPeriod"/>
            </a:pPr>
            <a:r>
              <a:rPr lang="hu-HU" sz="2200" dirty="0"/>
              <a:t>Milyet?</a:t>
            </a:r>
          </a:p>
        </p:txBody>
      </p:sp>
      <p:sp>
        <p:nvSpPr>
          <p:cNvPr id="12" name="Folyamatábra: Döntés 11"/>
          <p:cNvSpPr/>
          <p:nvPr/>
        </p:nvSpPr>
        <p:spPr bwMode="auto">
          <a:xfrm>
            <a:off x="3286125" y="3000375"/>
            <a:ext cx="142875" cy="1571625"/>
          </a:xfrm>
          <a:prstGeom prst="flowChartDecision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hu-HU" sz="12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Folyamatábra: Döntés 13"/>
          <p:cNvSpPr/>
          <p:nvPr/>
        </p:nvSpPr>
        <p:spPr bwMode="auto">
          <a:xfrm rot="3300199">
            <a:off x="3198018" y="5130007"/>
            <a:ext cx="1071563" cy="76200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hu-HU" sz="12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7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Tartalom helye 10" descr="kerdesek_kere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30500"/>
            <a:ext cx="3762375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Cím 6"/>
          <p:cNvSpPr>
            <a:spLocks noGrp="1"/>
          </p:cNvSpPr>
          <p:nvPr>
            <p:ph type="title"/>
          </p:nvPr>
        </p:nvSpPr>
        <p:spPr>
          <a:xfrm>
            <a:off x="1571625" y="777875"/>
            <a:ext cx="7215188" cy="704057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u-HU" sz="3200" dirty="0"/>
              <a:t>D - megvalósítás</a:t>
            </a:r>
          </a:p>
        </p:txBody>
      </p:sp>
      <p:sp>
        <p:nvSpPr>
          <p:cNvPr id="13" name="Tartalom helye 2"/>
          <p:cNvSpPr txBox="1">
            <a:spLocks/>
          </p:cNvSpPr>
          <p:nvPr/>
        </p:nvSpPr>
        <p:spPr bwMode="auto">
          <a:xfrm>
            <a:off x="5357813" y="1785938"/>
            <a:ext cx="3429000" cy="464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-333375" eaLnBrk="0" fontAlgn="auto" hangingPunct="0">
              <a:lnSpc>
                <a:spcPct val="67000"/>
              </a:lnSpc>
              <a:spcBef>
                <a:spcPts val="8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 charset="0"/>
              <a:buNone/>
              <a:defRPr/>
            </a:pPr>
            <a:endParaRPr lang="hu-HU" kern="0" dirty="0">
              <a:solidFill>
                <a:srgbClr val="0033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368" name="Tartalom helye 9"/>
          <p:cNvSpPr>
            <a:spLocks noGrp="1"/>
          </p:cNvSpPr>
          <p:nvPr>
            <p:ph idx="1"/>
          </p:nvPr>
        </p:nvSpPr>
        <p:spPr>
          <a:xfrm>
            <a:off x="5238750" y="1625600"/>
            <a:ext cx="3548063" cy="4803775"/>
          </a:xfrm>
        </p:spPr>
        <p:txBody>
          <a:bodyPr>
            <a:normAutofit/>
          </a:bodyPr>
          <a:lstStyle/>
          <a:p>
            <a:pPr marL="358775" indent="-358775">
              <a:lnSpc>
                <a:spcPct val="77000"/>
              </a:lnSpc>
              <a:buClrTx/>
              <a:buFontTx/>
              <a:buAutoNum type="arabicPeriod"/>
            </a:pPr>
            <a:r>
              <a:rPr lang="hu-HU" sz="2200" dirty="0"/>
              <a:t>Kivel?</a:t>
            </a:r>
          </a:p>
          <a:p>
            <a:pPr marL="358775" indent="-358775">
              <a:lnSpc>
                <a:spcPct val="77000"/>
              </a:lnSpc>
              <a:buClrTx/>
              <a:buFontTx/>
              <a:buAutoNum type="arabicPeriod"/>
            </a:pPr>
            <a:endParaRPr lang="hu-HU" sz="2000" dirty="0"/>
          </a:p>
          <a:p>
            <a:pPr marL="358775" indent="-358775">
              <a:lnSpc>
                <a:spcPct val="77000"/>
              </a:lnSpc>
              <a:buClrTx/>
              <a:buFontTx/>
              <a:buAutoNum type="arabicPeriod"/>
            </a:pPr>
            <a:r>
              <a:rPr lang="hu-HU" sz="2200" dirty="0"/>
              <a:t>Hogyan?</a:t>
            </a:r>
          </a:p>
          <a:p>
            <a:pPr marL="358775" indent="-358775">
              <a:lnSpc>
                <a:spcPct val="77000"/>
              </a:lnSpc>
              <a:buClrTx/>
              <a:buFontTx/>
              <a:buAutoNum type="arabicPeriod"/>
            </a:pPr>
            <a:endParaRPr lang="hu-HU" sz="2200" dirty="0"/>
          </a:p>
          <a:p>
            <a:pPr marL="358775" indent="-358775">
              <a:lnSpc>
                <a:spcPct val="77000"/>
              </a:lnSpc>
              <a:buClrTx/>
              <a:buFontTx/>
              <a:buAutoNum type="arabicPeriod"/>
            </a:pPr>
            <a:r>
              <a:rPr lang="hu-HU" sz="2200" dirty="0" err="1"/>
              <a:t>MIkorra</a:t>
            </a:r>
            <a:r>
              <a:rPr lang="hu-HU" sz="2200" dirty="0"/>
              <a:t>?</a:t>
            </a:r>
          </a:p>
          <a:p>
            <a:pPr marL="358775" indent="-358775">
              <a:lnSpc>
                <a:spcPct val="77000"/>
              </a:lnSpc>
              <a:buClrTx/>
              <a:buFontTx/>
              <a:buAutoNum type="arabicPeriod"/>
            </a:pPr>
            <a:endParaRPr lang="hu-HU" sz="2200" dirty="0"/>
          </a:p>
          <a:p>
            <a:pPr marL="358775" indent="-358775">
              <a:lnSpc>
                <a:spcPct val="77000"/>
              </a:lnSpc>
              <a:buClrTx/>
              <a:buFontTx/>
              <a:buAutoNum type="arabicPeriod"/>
            </a:pPr>
            <a:r>
              <a:rPr lang="hu-HU" sz="2200" dirty="0"/>
              <a:t>Mennyiért?</a:t>
            </a:r>
          </a:p>
        </p:txBody>
      </p:sp>
      <p:sp>
        <p:nvSpPr>
          <p:cNvPr id="12" name="Folyamatábra: Döntés 11"/>
          <p:cNvSpPr/>
          <p:nvPr/>
        </p:nvSpPr>
        <p:spPr bwMode="auto">
          <a:xfrm>
            <a:off x="3286125" y="3000375"/>
            <a:ext cx="142875" cy="1571625"/>
          </a:xfrm>
          <a:prstGeom prst="flowChartDecision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hu-HU" sz="12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Folyamatábra: Döntés 13"/>
          <p:cNvSpPr/>
          <p:nvPr/>
        </p:nvSpPr>
        <p:spPr bwMode="auto">
          <a:xfrm rot="3300199">
            <a:off x="3198018" y="5130007"/>
            <a:ext cx="1071563" cy="76200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hu-HU" sz="12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6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3595" y="148680"/>
            <a:ext cx="6419056" cy="576064"/>
          </a:xfrm>
        </p:spPr>
        <p:txBody>
          <a:bodyPr>
            <a:normAutofit fontScale="90000"/>
          </a:bodyPr>
          <a:lstStyle/>
          <a:p>
            <a:r>
              <a:rPr lang="hu-HU" dirty="0"/>
              <a:t>Komplex- és diplomaterv modellje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5" y="692696"/>
            <a:ext cx="8220405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72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lásd…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komplex- és diplomaterv </a:t>
            </a:r>
          </a:p>
          <a:p>
            <a:r>
              <a:rPr lang="hu-HU" dirty="0"/>
              <a:t>új beruházási és kivitelezési kiírása</a:t>
            </a:r>
          </a:p>
          <a:p>
            <a:r>
              <a:rPr lang="hu-HU" dirty="0"/>
              <a:t>(külön file-ban)</a:t>
            </a:r>
          </a:p>
        </p:txBody>
      </p:sp>
    </p:spTree>
    <p:extLst>
      <p:ext uri="{BB962C8B-B14F-4D97-AF65-F5344CB8AC3E}">
        <p14:creationId xmlns:p14="http://schemas.microsoft.com/office/powerpoint/2010/main" val="102611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Órai feladat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Alkossa meg az ALMA nevű magyar elektromos autó beruházási tervét a következő sémák segítségével. </a:t>
            </a:r>
          </a:p>
          <a:p>
            <a:endParaRPr lang="hu-HU" dirty="0"/>
          </a:p>
          <a:p>
            <a:r>
              <a:rPr lang="hu-HU" dirty="0"/>
              <a:t>Legyen előbb kész vele, mint az Apple fejlesztői (pl. az óra végére). </a:t>
            </a:r>
          </a:p>
        </p:txBody>
      </p:sp>
      <p:pic>
        <p:nvPicPr>
          <p:cNvPr id="1026" name="Picture 2" descr="http://rewrite.origos.hu/s/img/i/1104/20110407brixxonk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248472" cy="283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055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401" r="8262" b="5201"/>
          <a:stretch/>
        </p:blipFill>
        <p:spPr>
          <a:xfrm>
            <a:off x="107504" y="717252"/>
            <a:ext cx="8928992" cy="602411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43608" y="190227"/>
            <a:ext cx="421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1. lépés: AUDIT - helyzetelemzés</a:t>
            </a:r>
          </a:p>
        </p:txBody>
      </p:sp>
      <p:sp>
        <p:nvSpPr>
          <p:cNvPr id="5" name="Ellipszis 4"/>
          <p:cNvSpPr/>
          <p:nvPr/>
        </p:nvSpPr>
        <p:spPr>
          <a:xfrm>
            <a:off x="3923928" y="1556792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763836" y="2288356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785280" y="1772816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755576" y="5472932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759520" y="4396184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745072" y="6040488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172400" y="231031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Téglalap 5"/>
          <p:cNvSpPr/>
          <p:nvPr/>
        </p:nvSpPr>
        <p:spPr>
          <a:xfrm>
            <a:off x="5508104" y="389855"/>
            <a:ext cx="2570758" cy="230833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3" name="Egyenes összekötő 12"/>
          <p:cNvCxnSpPr>
            <a:endCxn id="6" idx="3"/>
          </p:cNvCxnSpPr>
          <p:nvPr/>
        </p:nvCxnSpPr>
        <p:spPr>
          <a:xfrm>
            <a:off x="5508104" y="505271"/>
            <a:ext cx="2570758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8172400" y="260648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8175128" y="262955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8169388" y="280765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8154432" y="271835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8137797" y="267395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9728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afterEffect">
                                  <p:stCondLst>
                                    <p:cond delay="297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8000"/>
                            </p:stCondLst>
                            <p:childTnLst>
                              <p:par>
                                <p:cTn id="10" presetID="1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9000"/>
                            </p:stCondLst>
                            <p:childTnLst>
                              <p:par>
                                <p:cTn id="15" presetID="1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0" presetID="1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1000"/>
                            </p:stCondLst>
                            <p:childTnLst>
                              <p:par>
                                <p:cTn id="25" presetID="1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2000"/>
                            </p:stCondLst>
                            <p:childTnLst>
                              <p:par>
                                <p:cTn id="30" presetID="1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90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0"/>
                            </p:stCondLst>
                            <p:childTnLst>
                              <p:par>
                                <p:cTn id="56" presetID="10" presetClass="exit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401" r="8262" b="5201"/>
          <a:stretch/>
        </p:blipFill>
        <p:spPr>
          <a:xfrm>
            <a:off x="107504" y="717252"/>
            <a:ext cx="8928992" cy="602411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43608" y="190227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2. lépés: Benchmark - példák</a:t>
            </a:r>
          </a:p>
        </p:txBody>
      </p:sp>
      <p:sp>
        <p:nvSpPr>
          <p:cNvPr id="5" name="Ellipszis 4"/>
          <p:cNvSpPr/>
          <p:nvPr/>
        </p:nvSpPr>
        <p:spPr>
          <a:xfrm>
            <a:off x="6649467" y="2924944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785280" y="1772816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745072" y="3340348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759520" y="4396184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745072" y="6040488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172400" y="231031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Téglalap 5"/>
          <p:cNvSpPr/>
          <p:nvPr/>
        </p:nvSpPr>
        <p:spPr>
          <a:xfrm>
            <a:off x="5508104" y="389855"/>
            <a:ext cx="2570758" cy="230833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3" name="Egyenes összekötő 12"/>
          <p:cNvCxnSpPr>
            <a:endCxn id="6" idx="3"/>
          </p:cNvCxnSpPr>
          <p:nvPr/>
        </p:nvCxnSpPr>
        <p:spPr>
          <a:xfrm>
            <a:off x="5508104" y="505271"/>
            <a:ext cx="2570758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8172400" y="260648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8175128" y="262955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8169388" y="280765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8154432" y="271835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8137797" y="267395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08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afterEffect">
                                  <p:stCondLst>
                                    <p:cond delay="297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8000"/>
                            </p:stCondLst>
                            <p:childTnLst>
                              <p:par>
                                <p:cTn id="10" presetID="1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9000"/>
                            </p:stCondLst>
                            <p:childTnLst>
                              <p:par>
                                <p:cTn id="15" presetID="1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0" presetID="1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1000"/>
                            </p:stCondLst>
                            <p:childTnLst>
                              <p:par>
                                <p:cTn id="25" presetID="1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90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0"/>
                            </p:stCondLst>
                            <p:childTnLst>
                              <p:par>
                                <p:cTn id="51" presetID="10" presetClass="exit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401" r="8262" b="5201"/>
          <a:stretch/>
        </p:blipFill>
        <p:spPr>
          <a:xfrm>
            <a:off x="107504" y="717252"/>
            <a:ext cx="8928992" cy="602411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43608" y="190227"/>
            <a:ext cx="2953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3. lépés: C - koncepció</a:t>
            </a:r>
          </a:p>
        </p:txBody>
      </p:sp>
      <p:sp>
        <p:nvSpPr>
          <p:cNvPr id="5" name="Ellipszis 4"/>
          <p:cNvSpPr/>
          <p:nvPr/>
        </p:nvSpPr>
        <p:spPr>
          <a:xfrm>
            <a:off x="5364088" y="6184504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3275856" y="2276872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860032" y="2276872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5940152" y="2599432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5940152" y="4293096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172400" y="231031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Téglalap 5"/>
          <p:cNvSpPr/>
          <p:nvPr/>
        </p:nvSpPr>
        <p:spPr>
          <a:xfrm>
            <a:off x="5508104" y="389855"/>
            <a:ext cx="2570758" cy="230833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3" name="Egyenes összekötő 12"/>
          <p:cNvCxnSpPr>
            <a:endCxn id="6" idx="3"/>
          </p:cNvCxnSpPr>
          <p:nvPr/>
        </p:nvCxnSpPr>
        <p:spPr>
          <a:xfrm>
            <a:off x="5508104" y="505271"/>
            <a:ext cx="2570758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8172400" y="260648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8175128" y="262955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8169388" y="280765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8154432" y="271835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8137797" y="267395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8132057" y="258118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8117101" y="258117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8154432" y="258116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8136464" y="255486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8091642" y="267045"/>
            <a:ext cx="4956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3043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afterEffect">
                                  <p:stCondLst>
                                    <p:cond delay="297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8000"/>
                            </p:stCondLst>
                            <p:childTnLst>
                              <p:par>
                                <p:cTn id="10" presetID="1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9000"/>
                            </p:stCondLst>
                            <p:childTnLst>
                              <p:par>
                                <p:cTn id="15" presetID="1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0" presetID="1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1000"/>
                            </p:stCondLst>
                            <p:childTnLst>
                              <p:par>
                                <p:cTn id="25" presetID="1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90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0"/>
                            </p:stCondLst>
                            <p:childTnLst>
                              <p:par>
                                <p:cTn id="51" presetID="10" presetClass="exit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1000"/>
                            </p:stCondLst>
                            <p:childTnLst>
                              <p:par>
                                <p:cTn id="5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2000"/>
                            </p:stCondLst>
                            <p:childTnLst>
                              <p:par>
                                <p:cTn id="6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3000"/>
                            </p:stCondLst>
                            <p:childTnLst>
                              <p:par>
                                <p:cTn id="6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4000"/>
                            </p:stCondLst>
                            <p:childTnLst>
                              <p:par>
                                <p:cTn id="7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401" r="8262" b="5201"/>
          <a:stretch/>
        </p:blipFill>
        <p:spPr>
          <a:xfrm>
            <a:off x="107504" y="717252"/>
            <a:ext cx="8928992" cy="602411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43608" y="190227"/>
            <a:ext cx="3334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4. lépés: D - megvalósítás</a:t>
            </a:r>
          </a:p>
        </p:txBody>
      </p:sp>
      <p:sp>
        <p:nvSpPr>
          <p:cNvPr id="5" name="Ellipszis 4"/>
          <p:cNvSpPr/>
          <p:nvPr/>
        </p:nvSpPr>
        <p:spPr>
          <a:xfrm>
            <a:off x="2195736" y="4941168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2872780" y="3441278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872780" y="5085184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4089887" y="5445224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5458172" y="5445224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92D050"/>
            </a:solidFill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172400" y="231031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Téglalap 5"/>
          <p:cNvSpPr/>
          <p:nvPr/>
        </p:nvSpPr>
        <p:spPr>
          <a:xfrm>
            <a:off x="5508104" y="389855"/>
            <a:ext cx="2570758" cy="230833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3" name="Egyenes összekötő 12"/>
          <p:cNvCxnSpPr>
            <a:endCxn id="6" idx="3"/>
          </p:cNvCxnSpPr>
          <p:nvPr/>
        </p:nvCxnSpPr>
        <p:spPr>
          <a:xfrm>
            <a:off x="5508104" y="505271"/>
            <a:ext cx="2570758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8172400" y="260648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8175128" y="262955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8169388" y="280765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8154432" y="271835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8137797" y="267395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8132057" y="258118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8117101" y="258117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8154432" y="258116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8136464" y="255486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8091642" y="267045"/>
            <a:ext cx="4956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007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afterEffect">
                                  <p:stCondLst>
                                    <p:cond delay="297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8000"/>
                            </p:stCondLst>
                            <p:childTnLst>
                              <p:par>
                                <p:cTn id="10" presetID="1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9000"/>
                            </p:stCondLst>
                            <p:childTnLst>
                              <p:par>
                                <p:cTn id="15" presetID="1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0" presetID="1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1000"/>
                            </p:stCondLst>
                            <p:childTnLst>
                              <p:par>
                                <p:cTn id="25" presetID="1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90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0"/>
                            </p:stCondLst>
                            <p:childTnLst>
                              <p:par>
                                <p:cTn id="51" presetID="10" presetClass="exit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1000"/>
                            </p:stCondLst>
                            <p:childTnLst>
                              <p:par>
                                <p:cTn id="5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2000"/>
                            </p:stCondLst>
                            <p:childTnLst>
                              <p:par>
                                <p:cTn id="6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3000"/>
                            </p:stCondLst>
                            <p:childTnLst>
                              <p:par>
                                <p:cTn id="6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4000"/>
                            </p:stCondLst>
                            <p:childTnLst>
                              <p:par>
                                <p:cTn id="7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4294967295"/>
          </p:nvPr>
        </p:nvSpPr>
        <p:spPr>
          <a:xfrm>
            <a:off x="1428750" y="6516688"/>
            <a:ext cx="1928813" cy="3413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5D51AA-1FB3-40B8-88D9-1AB693C08A03}" type="datetime4">
              <a:rPr lang="hu-HU" smtClean="0"/>
              <a:pPr>
                <a:defRPr/>
              </a:pPr>
              <a:t>2018. február 21.</a:t>
            </a:fld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86625" y="6572250"/>
            <a:ext cx="1571625" cy="285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32E1B2-0BCD-4AF2-8AB2-96873B5677A4}" type="slidenum">
              <a:rPr lang="en-GB" smtClean="0"/>
              <a:pPr>
                <a:defRPr/>
              </a:pPr>
              <a:t>2</a:t>
            </a:fld>
            <a:r>
              <a:rPr lang="en-GB"/>
              <a:t>.</a:t>
            </a:r>
            <a:endParaRPr lang="en-GB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Építéskivitelezési Tanszék – Rostás Zoltán</a:t>
            </a:r>
            <a:endParaRPr lang="en-GB"/>
          </a:p>
        </p:txBody>
      </p:sp>
      <p:pic>
        <p:nvPicPr>
          <p:cNvPr id="17414" name="Kép 6" descr="Breviariu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0" y="620688"/>
            <a:ext cx="8993614" cy="61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elé nyíl 7"/>
          <p:cNvSpPr/>
          <p:nvPr/>
        </p:nvSpPr>
        <p:spPr bwMode="auto">
          <a:xfrm>
            <a:off x="928686" y="5085184"/>
            <a:ext cx="500063" cy="64293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hu-HU">
              <a:latin typeface="Times New Roman" pitchFamily="1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3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Vezetői összefoglaló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3728" y="1916832"/>
            <a:ext cx="6563072" cy="4392488"/>
          </a:xfrm>
        </p:spPr>
        <p:txBody>
          <a:bodyPr/>
          <a:lstStyle/>
          <a:p>
            <a:r>
              <a:rPr lang="hu-HU" dirty="0"/>
              <a:t>ELLENŐRZŐ KÉRDÉSEK</a:t>
            </a:r>
          </a:p>
          <a:p>
            <a:pPr marL="742950" indent="-742950">
              <a:buAutoNum type="arabicPeriod"/>
            </a:pPr>
            <a:r>
              <a:rPr lang="hu-HU" dirty="0"/>
              <a:t>Szükséges-e?</a:t>
            </a:r>
          </a:p>
          <a:p>
            <a:pPr marL="742950" indent="-742950">
              <a:buAutoNum type="arabicPeriod"/>
            </a:pPr>
            <a:r>
              <a:rPr lang="hu-HU" dirty="0"/>
              <a:t>Lehetséges-e?</a:t>
            </a:r>
          </a:p>
          <a:p>
            <a:pPr marL="742950" indent="-742950">
              <a:buAutoNum type="arabicPeriod"/>
            </a:pPr>
            <a:r>
              <a:rPr lang="hu-HU" dirty="0"/>
              <a:t>Érdemes-e?</a:t>
            </a:r>
          </a:p>
          <a:p>
            <a:pPr marL="742950" indent="-742950">
              <a:buAutoNum type="arabicPeriod"/>
            </a:pPr>
            <a:r>
              <a:rPr lang="hu-HU" dirty="0"/>
              <a:t>Érdekes-e?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95536" y="5013176"/>
            <a:ext cx="1057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4 PERC</a:t>
            </a:r>
          </a:p>
        </p:txBody>
      </p:sp>
    </p:spTree>
    <p:extLst>
      <p:ext uri="{BB962C8B-B14F-4D97-AF65-F5344CB8AC3E}">
        <p14:creationId xmlns:p14="http://schemas.microsoft.com/office/powerpoint/2010/main" val="1569300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Ismertetés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csoportok mutassák be válaszaikat a négy ellenőrző kérdésre. </a:t>
            </a:r>
          </a:p>
        </p:txBody>
      </p:sp>
    </p:spTree>
    <p:extLst>
      <p:ext uri="{BB962C8B-B14F-4D97-AF65-F5344CB8AC3E}">
        <p14:creationId xmlns:p14="http://schemas.microsoft.com/office/powerpoint/2010/main" val="2506290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65104"/>
            <a:ext cx="1068082" cy="801062"/>
          </a:xfrm>
          <a:prstGeom prst="rect">
            <a:avLst/>
          </a:prstGeom>
        </p:spPr>
      </p:pic>
      <p:pic>
        <p:nvPicPr>
          <p:cNvPr id="8" name="Kép 7" descr="BiplanSilhouette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84102" y="1165652"/>
            <a:ext cx="784102" cy="350232"/>
          </a:xfrm>
          <a:prstGeom prst="rect">
            <a:avLst/>
          </a:prstGeom>
        </p:spPr>
      </p:pic>
      <p:sp>
        <p:nvSpPr>
          <p:cNvPr id="10" name="Cím 9"/>
          <p:cNvSpPr>
            <a:spLocks noGrp="1"/>
          </p:cNvSpPr>
          <p:nvPr>
            <p:ph type="title"/>
          </p:nvPr>
        </p:nvSpPr>
        <p:spPr>
          <a:xfrm>
            <a:off x="2627784" y="4406900"/>
            <a:ext cx="6048673" cy="1362075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KÖSZÖNÖM A FIGYELMET 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21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1.11771 0.1261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85" y="6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A(z építési) feladat megoldásának 4 LÉPÉSE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>
          <a:xfrm>
            <a:off x="4572000" y="1484784"/>
            <a:ext cx="4320480" cy="4824536"/>
          </a:xfrm>
        </p:spPr>
        <p:txBody>
          <a:bodyPr>
            <a:noAutofit/>
          </a:bodyPr>
          <a:lstStyle/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A – audit (</a:t>
            </a:r>
            <a:r>
              <a:rPr lang="en-GB" sz="2400" dirty="0" err="1">
                <a:latin typeface="AmerType Md BT" pitchFamily="16" charset="0"/>
              </a:rPr>
              <a:t>felmérés</a:t>
            </a:r>
            <a:r>
              <a:rPr lang="en-GB" sz="2400" dirty="0">
                <a:latin typeface="AmerType Md BT" pitchFamily="16" charset="0"/>
              </a:rPr>
              <a:t>, </a:t>
            </a:r>
            <a:r>
              <a:rPr lang="en-GB" sz="2400" dirty="0" err="1">
                <a:latin typeface="AmerType Md BT" pitchFamily="16" charset="0"/>
              </a:rPr>
              <a:t>meghallgatás</a:t>
            </a:r>
            <a:r>
              <a:rPr lang="en-GB" sz="2400" dirty="0">
                <a:latin typeface="AmerType Md BT" pitchFamily="16" charset="0"/>
              </a:rPr>
              <a:t>)</a:t>
            </a:r>
            <a:r>
              <a:rPr lang="ar-SA" sz="2400" dirty="0">
                <a:latin typeface="AmerType Md BT" pitchFamily="16" charset="0"/>
                <a:cs typeface="Arial" charset="0"/>
              </a:rPr>
              <a:t>‏</a:t>
            </a:r>
            <a:endParaRPr lang="hu-HU" sz="2400" dirty="0">
              <a:latin typeface="AmerType Md BT" pitchFamily="16" charset="0"/>
              <a:cs typeface="Arial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endParaRPr lang="hu-HU" sz="2400" dirty="0">
              <a:latin typeface="AmerType Md BT" pitchFamily="16" charset="0"/>
              <a:cs typeface="Arial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endParaRPr lang="en-GB" sz="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B – benchmarking (</a:t>
            </a:r>
            <a:r>
              <a:rPr lang="en-GB" sz="2400" dirty="0" err="1">
                <a:latin typeface="AmerType Md BT" pitchFamily="16" charset="0"/>
              </a:rPr>
              <a:t>viszonyítási</a:t>
            </a:r>
            <a:r>
              <a:rPr lang="en-GB" sz="2400" dirty="0">
                <a:latin typeface="AmerType Md BT" pitchFamily="16" charset="0"/>
              </a:rPr>
              <a:t> </a:t>
            </a:r>
            <a:r>
              <a:rPr lang="en-GB" sz="2400" dirty="0" err="1">
                <a:latin typeface="AmerType Md BT" pitchFamily="16" charset="0"/>
              </a:rPr>
              <a:t>pontok</a:t>
            </a:r>
            <a:r>
              <a:rPr lang="en-GB" sz="2400" dirty="0">
                <a:latin typeface="AmerType Md BT" pitchFamily="16" charset="0"/>
              </a:rPr>
              <a:t>)</a:t>
            </a:r>
            <a:r>
              <a:rPr lang="ar-SA" sz="2400" dirty="0">
                <a:latin typeface="AmerType Md BT" pitchFamily="16" charset="0"/>
                <a:cs typeface="Arial" charset="0"/>
              </a:rPr>
              <a:t>‏</a:t>
            </a:r>
            <a:endParaRPr lang="en-GB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endParaRPr lang="hu-HU" sz="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endParaRPr lang="hu-HU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C – conception (</a:t>
            </a:r>
            <a:r>
              <a:rPr lang="en-GB" sz="2400" dirty="0" err="1">
                <a:latin typeface="AmerType Md BT" pitchFamily="16" charset="0"/>
              </a:rPr>
              <a:t>koncepció</a:t>
            </a:r>
            <a:r>
              <a:rPr lang="en-GB" sz="2400" dirty="0">
                <a:latin typeface="AmerType Md BT" pitchFamily="16" charset="0"/>
              </a:rPr>
              <a:t> </a:t>
            </a:r>
            <a:r>
              <a:rPr lang="en-GB" sz="2400" dirty="0" err="1">
                <a:latin typeface="AmerType Md BT" pitchFamily="16" charset="0"/>
              </a:rPr>
              <a:t>kialakítása</a:t>
            </a:r>
            <a:r>
              <a:rPr lang="en-GB" sz="2400" dirty="0">
                <a:latin typeface="AmerType Md BT" pitchFamily="16" charset="0"/>
              </a:rPr>
              <a:t>)</a:t>
            </a:r>
            <a:r>
              <a:rPr lang="ar-SA" sz="2400" dirty="0">
                <a:latin typeface="AmerType Md BT" pitchFamily="16" charset="0"/>
                <a:cs typeface="Arial" charset="0"/>
              </a:rPr>
              <a:t>‏</a:t>
            </a:r>
            <a:endParaRPr lang="en-GB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endParaRPr lang="hu-HU" sz="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endParaRPr lang="hu-HU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D – development (a </a:t>
            </a:r>
            <a:r>
              <a:rPr lang="en-GB" sz="2400" dirty="0" err="1">
                <a:latin typeface="AmerType Md BT" pitchFamily="16" charset="0"/>
              </a:rPr>
              <a:t>fejlesztés</a:t>
            </a:r>
            <a:r>
              <a:rPr lang="en-GB" sz="2400" dirty="0">
                <a:latin typeface="AmerType Md BT" pitchFamily="16" charset="0"/>
              </a:rPr>
              <a:t> </a:t>
            </a:r>
            <a:r>
              <a:rPr lang="en-GB" sz="2400" dirty="0" err="1">
                <a:latin typeface="AmerType Md BT" pitchFamily="16" charset="0"/>
              </a:rPr>
              <a:t>lépései</a:t>
            </a:r>
            <a:r>
              <a:rPr lang="en-GB" sz="2400" dirty="0">
                <a:latin typeface="AmerType Md BT" pitchFamily="16" charset="0"/>
              </a:rPr>
              <a:t> és </a:t>
            </a:r>
            <a:r>
              <a:rPr lang="en-GB" sz="2400" dirty="0" err="1">
                <a:latin typeface="AmerType Md BT" pitchFamily="16" charset="0"/>
              </a:rPr>
              <a:t>forrásai</a:t>
            </a:r>
            <a:r>
              <a:rPr lang="en-GB" sz="2400" dirty="0">
                <a:latin typeface="AmerType Md BT" pitchFamily="16" charset="0"/>
              </a:rPr>
              <a:t>)</a:t>
            </a:r>
            <a:r>
              <a:rPr lang="ar-SA" sz="2400" dirty="0">
                <a:latin typeface="AmerType Md BT" pitchFamily="16" charset="0"/>
                <a:cs typeface="Arial" charset="0"/>
              </a:rPr>
              <a:t>‏</a:t>
            </a:r>
            <a:endParaRPr lang="en-GB" sz="2400" dirty="0">
              <a:latin typeface="AmerType Md BT" pitchFamily="16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endParaRPr lang="hu-HU" sz="1200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47607" y="2079855"/>
            <a:ext cx="464652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 descr="Audit_iko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628800"/>
            <a:ext cx="864096" cy="864096"/>
          </a:xfrm>
          <a:prstGeom prst="rect">
            <a:avLst/>
          </a:prstGeom>
        </p:spPr>
      </p:pic>
      <p:pic>
        <p:nvPicPr>
          <p:cNvPr id="11" name="Kép 10" descr="Benchmark_ikon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851206"/>
            <a:ext cx="865826" cy="865826"/>
          </a:xfrm>
          <a:prstGeom prst="rect">
            <a:avLst/>
          </a:prstGeom>
        </p:spPr>
      </p:pic>
      <p:pic>
        <p:nvPicPr>
          <p:cNvPr id="12" name="Kép 11" descr="Conception_iko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149080"/>
            <a:ext cx="864096" cy="864096"/>
          </a:xfrm>
          <a:prstGeom prst="rect">
            <a:avLst/>
          </a:prstGeom>
        </p:spPr>
      </p:pic>
      <p:pic>
        <p:nvPicPr>
          <p:cNvPr id="13" name="Kép 12" descr="Development_ikon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5445224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2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– AUDIT (helyzetelemzés)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0" y="1700808"/>
            <a:ext cx="4114800" cy="4608512"/>
          </a:xfrm>
        </p:spPr>
        <p:txBody>
          <a:bodyPr>
            <a:noAutofit/>
          </a:bodyPr>
          <a:lstStyle/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A1 – </a:t>
            </a:r>
            <a:r>
              <a:rPr lang="en-GB" sz="2400" dirty="0" err="1">
                <a:latin typeface="AmerType Md BT" pitchFamily="16" charset="0"/>
              </a:rPr>
              <a:t>működés</a:t>
            </a:r>
            <a:r>
              <a:rPr lang="en-GB" sz="2400" dirty="0">
                <a:latin typeface="AmerType Md BT" pitchFamily="16" charset="0"/>
              </a:rPr>
              <a:t>, </a:t>
            </a:r>
            <a:r>
              <a:rPr lang="en-GB" sz="2400" dirty="0" err="1">
                <a:latin typeface="AmerType Md BT" pitchFamily="16" charset="0"/>
              </a:rPr>
              <a:t>igények</a:t>
            </a:r>
            <a:endParaRPr lang="hu-HU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endParaRPr lang="en-GB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A2 – </a:t>
            </a:r>
            <a:r>
              <a:rPr lang="en-GB" sz="2400" dirty="0" err="1">
                <a:latin typeface="AmerType Md BT" pitchFamily="16" charset="0"/>
              </a:rPr>
              <a:t>szervezet</a:t>
            </a:r>
            <a:r>
              <a:rPr lang="en-GB" sz="2400" dirty="0">
                <a:latin typeface="AmerType Md BT" pitchFamily="16" charset="0"/>
              </a:rPr>
              <a:t>, </a:t>
            </a:r>
            <a:r>
              <a:rPr lang="en-GB" sz="2400" dirty="0" err="1">
                <a:latin typeface="AmerType Md BT" pitchFamily="16" charset="0"/>
              </a:rPr>
              <a:t>intézmény</a:t>
            </a:r>
            <a:r>
              <a:rPr lang="en-GB" sz="2400" dirty="0">
                <a:latin typeface="AmerType Md BT" pitchFamily="16" charset="0"/>
              </a:rPr>
              <a:t>, </a:t>
            </a:r>
            <a:r>
              <a:rPr lang="en-GB" sz="2400" dirty="0" err="1">
                <a:latin typeface="AmerType Md BT" pitchFamily="16" charset="0"/>
              </a:rPr>
              <a:t>emberi</a:t>
            </a:r>
            <a:r>
              <a:rPr lang="en-GB" sz="2400" dirty="0">
                <a:latin typeface="AmerType Md BT" pitchFamily="16" charset="0"/>
              </a:rPr>
              <a:t> </a:t>
            </a:r>
            <a:r>
              <a:rPr lang="en-GB" sz="2400" dirty="0" err="1">
                <a:latin typeface="AmerType Md BT" pitchFamily="16" charset="0"/>
              </a:rPr>
              <a:t>erőforrás</a:t>
            </a:r>
            <a:endParaRPr lang="en-GB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endParaRPr lang="hu-HU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A3 – </a:t>
            </a:r>
            <a:r>
              <a:rPr lang="en-GB" sz="2400" dirty="0" err="1">
                <a:latin typeface="AmerType Md BT" pitchFamily="16" charset="0"/>
              </a:rPr>
              <a:t>gazdálkodás</a:t>
            </a:r>
            <a:r>
              <a:rPr lang="en-GB" sz="2400" dirty="0">
                <a:latin typeface="AmerType Md BT" pitchFamily="16" charset="0"/>
              </a:rPr>
              <a:t>, </a:t>
            </a:r>
            <a:r>
              <a:rPr lang="hu-HU" sz="2400" dirty="0">
                <a:latin typeface="AmerType Md BT" pitchFamily="16" charset="0"/>
              </a:rPr>
              <a:t>finanszírozás, </a:t>
            </a:r>
            <a:r>
              <a:rPr lang="en-GB" sz="2400" dirty="0" err="1">
                <a:latin typeface="AmerType Md BT" pitchFamily="16" charset="0"/>
              </a:rPr>
              <a:t>gazdasági</a:t>
            </a:r>
            <a:r>
              <a:rPr lang="en-GB" sz="2400" dirty="0">
                <a:latin typeface="AmerType Md BT" pitchFamily="16" charset="0"/>
              </a:rPr>
              <a:t> </a:t>
            </a:r>
            <a:r>
              <a:rPr lang="en-GB" sz="2400" dirty="0" err="1">
                <a:latin typeface="AmerType Md BT" pitchFamily="16" charset="0"/>
              </a:rPr>
              <a:t>potenciál</a:t>
            </a:r>
            <a:endParaRPr lang="en-GB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endParaRPr lang="hu-HU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A4 – </a:t>
            </a:r>
            <a:r>
              <a:rPr lang="en-GB" sz="2400" dirty="0" err="1">
                <a:latin typeface="AmerType Md BT" pitchFamily="16" charset="0"/>
              </a:rPr>
              <a:t>infrastruktúra</a:t>
            </a:r>
            <a:r>
              <a:rPr lang="en-GB" sz="2400" dirty="0">
                <a:latin typeface="AmerType Md BT" pitchFamily="16" charset="0"/>
              </a:rPr>
              <a:t>, </a:t>
            </a:r>
            <a:r>
              <a:rPr lang="en-GB" sz="2400" dirty="0" err="1">
                <a:latin typeface="AmerType Md BT" pitchFamily="16" charset="0"/>
              </a:rPr>
              <a:t>eszközök</a:t>
            </a:r>
            <a:r>
              <a:rPr lang="en-GB" sz="2400" dirty="0">
                <a:latin typeface="AmerType Md BT" pitchFamily="16" charset="0"/>
              </a:rPr>
              <a:t> és </a:t>
            </a:r>
            <a:r>
              <a:rPr lang="en-GB" sz="2400" dirty="0" err="1">
                <a:latin typeface="AmerType Md BT" pitchFamily="16" charset="0"/>
              </a:rPr>
              <a:t>állapotuk</a:t>
            </a:r>
            <a:endParaRPr lang="en-GB" sz="2400" dirty="0">
              <a:latin typeface="AmerType Md BT" pitchFamily="16" charset="0"/>
            </a:endParaRPr>
          </a:p>
          <a:p>
            <a:endParaRPr lang="hu-HU" sz="2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5EED2-3ED2-41B9-B0B6-0686787C41C7}" type="slidenum">
              <a:rPr lang="en-GB" smtClean="0"/>
              <a:pPr>
                <a:defRPr/>
              </a:pPr>
              <a:t>4</a:t>
            </a:fld>
            <a:r>
              <a:rPr lang="en-GB"/>
              <a:t>.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2643435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 descr="Audit_iko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83671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8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B – BENCHMARKING (példák elemzése)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0" y="1600066"/>
            <a:ext cx="4114800" cy="4709253"/>
          </a:xfrm>
        </p:spPr>
        <p:txBody>
          <a:bodyPr>
            <a:noAutofit/>
          </a:bodyPr>
          <a:lstStyle/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B1 – </a:t>
            </a:r>
            <a:r>
              <a:rPr lang="en-GB" sz="2400" dirty="0" err="1">
                <a:latin typeface="AmerType Md BT" pitchFamily="16" charset="0"/>
              </a:rPr>
              <a:t>történeti</a:t>
            </a:r>
            <a:r>
              <a:rPr lang="en-GB" sz="2400" dirty="0">
                <a:latin typeface="AmerType Md BT" pitchFamily="16" charset="0"/>
              </a:rPr>
              <a:t> </a:t>
            </a:r>
            <a:r>
              <a:rPr lang="en-GB" sz="2400" dirty="0" err="1">
                <a:latin typeface="AmerType Md BT" pitchFamily="16" charset="0"/>
              </a:rPr>
              <a:t>példák</a:t>
            </a:r>
            <a:r>
              <a:rPr lang="en-GB" sz="2400" dirty="0">
                <a:latin typeface="AmerType Md BT" pitchFamily="16" charset="0"/>
              </a:rPr>
              <a:t>, </a:t>
            </a:r>
            <a:r>
              <a:rPr lang="en-GB" sz="2400" dirty="0" err="1">
                <a:latin typeface="AmerType Md BT" pitchFamily="16" charset="0"/>
              </a:rPr>
              <a:t>előzmények</a:t>
            </a:r>
            <a:endParaRPr lang="en-GB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endParaRPr lang="hu-HU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B2 – </a:t>
            </a:r>
            <a:r>
              <a:rPr lang="en-GB" sz="2400" dirty="0" err="1">
                <a:latin typeface="AmerType Md BT" pitchFamily="16" charset="0"/>
              </a:rPr>
              <a:t>jogi</a:t>
            </a:r>
            <a:r>
              <a:rPr lang="en-GB" sz="2400" dirty="0">
                <a:latin typeface="AmerType Md BT" pitchFamily="16" charset="0"/>
              </a:rPr>
              <a:t> </a:t>
            </a:r>
            <a:r>
              <a:rPr lang="en-GB" sz="2400" dirty="0" err="1">
                <a:latin typeface="AmerType Md BT" pitchFamily="16" charset="0"/>
              </a:rPr>
              <a:t>környezet</a:t>
            </a:r>
            <a:r>
              <a:rPr lang="en-GB" sz="2400" dirty="0">
                <a:latin typeface="AmerType Md BT" pitchFamily="16" charset="0"/>
              </a:rPr>
              <a:t>, </a:t>
            </a:r>
            <a:r>
              <a:rPr lang="en-GB" sz="2400" dirty="0" err="1">
                <a:latin typeface="AmerType Md BT" pitchFamily="16" charset="0"/>
              </a:rPr>
              <a:t>szabályok</a:t>
            </a:r>
            <a:r>
              <a:rPr lang="en-GB" sz="2400" dirty="0">
                <a:latin typeface="AmerType Md BT" pitchFamily="16" charset="0"/>
              </a:rPr>
              <a:t> és </a:t>
            </a:r>
            <a:r>
              <a:rPr lang="en-GB" sz="2400" dirty="0" err="1">
                <a:latin typeface="AmerType Md BT" pitchFamily="16" charset="0"/>
              </a:rPr>
              <a:t>szabványok</a:t>
            </a:r>
            <a:endParaRPr lang="en-GB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endParaRPr lang="hu-HU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B3 – </a:t>
            </a:r>
            <a:r>
              <a:rPr lang="en-GB" sz="2400" dirty="0" err="1">
                <a:latin typeface="AmerType Md BT" pitchFamily="16" charset="0"/>
              </a:rPr>
              <a:t>kortárs</a:t>
            </a:r>
            <a:r>
              <a:rPr lang="en-GB" sz="2400" dirty="0">
                <a:latin typeface="AmerType Md BT" pitchFamily="16" charset="0"/>
              </a:rPr>
              <a:t> </a:t>
            </a:r>
            <a:r>
              <a:rPr lang="en-GB" sz="2400" dirty="0" err="1">
                <a:latin typeface="AmerType Md BT" pitchFamily="16" charset="0"/>
              </a:rPr>
              <a:t>példák</a:t>
            </a:r>
            <a:r>
              <a:rPr lang="en-GB" sz="2400" dirty="0">
                <a:latin typeface="AmerType Md BT" pitchFamily="16" charset="0"/>
              </a:rPr>
              <a:t> és </a:t>
            </a:r>
            <a:r>
              <a:rPr lang="en-GB" sz="2400" dirty="0" err="1">
                <a:latin typeface="AmerType Md BT" pitchFamily="16" charset="0"/>
              </a:rPr>
              <a:t>minták</a:t>
            </a:r>
            <a:r>
              <a:rPr lang="en-GB" sz="2400" dirty="0">
                <a:latin typeface="AmerType Md BT" pitchFamily="16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endParaRPr lang="hu-HU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B4 – </a:t>
            </a:r>
            <a:r>
              <a:rPr lang="en-GB" sz="2400" dirty="0" err="1">
                <a:latin typeface="AmerType Md BT" pitchFamily="16" charset="0"/>
              </a:rPr>
              <a:t>helyettesítő</a:t>
            </a:r>
            <a:r>
              <a:rPr lang="en-GB" sz="2400" dirty="0">
                <a:latin typeface="AmerType Md BT" pitchFamily="16" charset="0"/>
              </a:rPr>
              <a:t>, </a:t>
            </a:r>
            <a:r>
              <a:rPr lang="en-GB" sz="2400" dirty="0" err="1">
                <a:latin typeface="AmerType Md BT" pitchFamily="16" charset="0"/>
              </a:rPr>
              <a:t>konkurrens</a:t>
            </a:r>
            <a:r>
              <a:rPr lang="en-GB" sz="2400" dirty="0">
                <a:latin typeface="AmerType Md BT" pitchFamily="16" charset="0"/>
              </a:rPr>
              <a:t> </a:t>
            </a:r>
            <a:r>
              <a:rPr lang="en-GB" sz="2400" dirty="0" err="1">
                <a:latin typeface="AmerType Md BT" pitchFamily="16" charset="0"/>
              </a:rPr>
              <a:t>tevékenységek</a:t>
            </a:r>
            <a:r>
              <a:rPr lang="en-GB" sz="2400" dirty="0">
                <a:latin typeface="AmerType Md BT" pitchFamily="16" charset="0"/>
              </a:rPr>
              <a:t>, </a:t>
            </a:r>
            <a:r>
              <a:rPr lang="en-GB" sz="2400" dirty="0" err="1">
                <a:latin typeface="AmerType Md BT" pitchFamily="16" charset="0"/>
              </a:rPr>
              <a:t>épületek</a:t>
            </a:r>
            <a:endParaRPr lang="en-GB" sz="2400" dirty="0">
              <a:latin typeface="AmerType Md BT" pitchFamily="16" charset="0"/>
            </a:endParaRPr>
          </a:p>
          <a:p>
            <a:endParaRPr lang="hu-HU" sz="24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736304" cy="475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 descr="Benchmark_iko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734241"/>
            <a:ext cx="865826" cy="86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6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C – CONCEPTION (koncepció alkotás)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0" y="1628800"/>
            <a:ext cx="4114800" cy="4680520"/>
          </a:xfrm>
        </p:spPr>
        <p:txBody>
          <a:bodyPr>
            <a:normAutofit/>
          </a:bodyPr>
          <a:lstStyle/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C1 – </a:t>
            </a:r>
            <a:r>
              <a:rPr lang="en-GB" sz="2400" dirty="0" err="1">
                <a:latin typeface="AmerType Md BT" pitchFamily="16" charset="0"/>
              </a:rPr>
              <a:t>tervezett</a:t>
            </a:r>
            <a:r>
              <a:rPr lang="en-GB" sz="2400" dirty="0">
                <a:latin typeface="AmerType Md BT" pitchFamily="16" charset="0"/>
              </a:rPr>
              <a:t> </a:t>
            </a:r>
            <a:r>
              <a:rPr lang="en-GB" sz="2400" dirty="0" err="1">
                <a:latin typeface="AmerType Md BT" pitchFamily="16" charset="0"/>
              </a:rPr>
              <a:t>működés</a:t>
            </a:r>
            <a:r>
              <a:rPr lang="en-GB" sz="2400" dirty="0">
                <a:latin typeface="AmerType Md BT" pitchFamily="16" charset="0"/>
              </a:rPr>
              <a:t>, </a:t>
            </a:r>
            <a:r>
              <a:rPr lang="en-GB" sz="2400" dirty="0" err="1">
                <a:latin typeface="AmerType Md BT" pitchFamily="16" charset="0"/>
              </a:rPr>
              <a:t>programok</a:t>
            </a:r>
            <a:r>
              <a:rPr lang="en-GB" sz="2400" dirty="0">
                <a:latin typeface="AmerType Md BT" pitchFamily="16" charset="0"/>
              </a:rPr>
              <a:t>, </a:t>
            </a:r>
            <a:r>
              <a:rPr lang="en-GB" sz="2400" dirty="0" err="1">
                <a:latin typeface="AmerType Md BT" pitchFamily="16" charset="0"/>
              </a:rPr>
              <a:t>tevékenységek</a:t>
            </a:r>
            <a:endParaRPr lang="en-GB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endParaRPr lang="hu-HU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C2 – </a:t>
            </a:r>
            <a:r>
              <a:rPr lang="en-GB" sz="2400" dirty="0" err="1">
                <a:latin typeface="AmerType Md BT" pitchFamily="16" charset="0"/>
              </a:rPr>
              <a:t>szervezeti</a:t>
            </a:r>
            <a:r>
              <a:rPr lang="en-GB" sz="2400" dirty="0">
                <a:latin typeface="AmerType Md BT" pitchFamily="16" charset="0"/>
              </a:rPr>
              <a:t> </a:t>
            </a:r>
            <a:r>
              <a:rPr lang="en-GB" sz="2400" dirty="0" err="1">
                <a:latin typeface="AmerType Md BT" pitchFamily="16" charset="0"/>
              </a:rPr>
              <a:t>változtatások</a:t>
            </a:r>
            <a:endParaRPr lang="en-GB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endParaRPr lang="hu-HU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C3 – </a:t>
            </a:r>
            <a:r>
              <a:rPr lang="en-GB" sz="2400" dirty="0" err="1">
                <a:latin typeface="AmerType Md BT" pitchFamily="16" charset="0"/>
              </a:rPr>
              <a:t>gazdálkodási</a:t>
            </a:r>
            <a:r>
              <a:rPr lang="en-GB" sz="2400" dirty="0">
                <a:latin typeface="AmerType Md BT" pitchFamily="16" charset="0"/>
              </a:rPr>
              <a:t> </a:t>
            </a:r>
            <a:r>
              <a:rPr lang="en-GB" sz="2400" dirty="0" err="1">
                <a:latin typeface="AmerType Md BT" pitchFamily="16" charset="0"/>
              </a:rPr>
              <a:t>intézkedések</a:t>
            </a:r>
            <a:endParaRPr lang="en-GB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endParaRPr lang="hu-HU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C4 – </a:t>
            </a:r>
            <a:r>
              <a:rPr lang="en-GB" sz="2400" dirty="0" err="1">
                <a:latin typeface="AmerType Md BT" pitchFamily="16" charset="0"/>
              </a:rPr>
              <a:t>infrastruktúra</a:t>
            </a:r>
            <a:r>
              <a:rPr lang="en-GB" sz="2400" dirty="0">
                <a:latin typeface="AmerType Md BT" pitchFamily="16" charset="0"/>
              </a:rPr>
              <a:t> (</a:t>
            </a:r>
            <a:r>
              <a:rPr lang="en-GB" sz="2400" dirty="0" err="1">
                <a:latin typeface="AmerType Md BT" pitchFamily="16" charset="0"/>
              </a:rPr>
              <a:t>telek</a:t>
            </a:r>
            <a:r>
              <a:rPr lang="en-GB" sz="2400" dirty="0">
                <a:latin typeface="AmerType Md BT" pitchFamily="16" charset="0"/>
              </a:rPr>
              <a:t>, </a:t>
            </a:r>
            <a:r>
              <a:rPr lang="en-GB" sz="2400" dirty="0" err="1">
                <a:latin typeface="AmerType Md BT" pitchFamily="16" charset="0"/>
              </a:rPr>
              <a:t>épület</a:t>
            </a:r>
            <a:r>
              <a:rPr lang="en-GB" sz="2400" dirty="0">
                <a:latin typeface="AmerType Md BT" pitchFamily="16" charset="0"/>
              </a:rPr>
              <a:t>, </a:t>
            </a:r>
            <a:r>
              <a:rPr lang="en-GB" sz="2400" dirty="0" err="1">
                <a:latin typeface="AmerType Md BT" pitchFamily="16" charset="0"/>
              </a:rPr>
              <a:t>stb</a:t>
            </a:r>
            <a:r>
              <a:rPr lang="en-GB" sz="2400" dirty="0">
                <a:latin typeface="AmerType Md BT" pitchFamily="16" charset="0"/>
              </a:rPr>
              <a:t>.) </a:t>
            </a:r>
          </a:p>
          <a:p>
            <a:endParaRPr lang="hu-HU" sz="24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764704"/>
            <a:ext cx="2664296" cy="4579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 descr="Conception_iko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764704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 – DEVELOPMENT (megvalósítás)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0" y="1916832"/>
            <a:ext cx="4114800" cy="4392488"/>
          </a:xfrm>
        </p:spPr>
        <p:txBody>
          <a:bodyPr>
            <a:normAutofit lnSpcReduction="10000"/>
          </a:bodyPr>
          <a:lstStyle/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D1 – </a:t>
            </a:r>
            <a:r>
              <a:rPr lang="en-GB" sz="2400" dirty="0" err="1">
                <a:latin typeface="AmerType Md BT" pitchFamily="16" charset="0"/>
              </a:rPr>
              <a:t>elvégzendő</a:t>
            </a:r>
            <a:r>
              <a:rPr lang="en-GB" sz="2400" dirty="0">
                <a:latin typeface="AmerType Md BT" pitchFamily="16" charset="0"/>
              </a:rPr>
              <a:t> </a:t>
            </a:r>
            <a:r>
              <a:rPr lang="en-GB" sz="2400" dirty="0" err="1">
                <a:latin typeface="AmerType Md BT" pitchFamily="16" charset="0"/>
              </a:rPr>
              <a:t>tevé-kenységek</a:t>
            </a:r>
            <a:endParaRPr lang="en-GB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endParaRPr lang="hu-HU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D2 – </a:t>
            </a:r>
            <a:r>
              <a:rPr lang="en-GB" sz="2400" dirty="0" err="1">
                <a:latin typeface="AmerType Md BT" pitchFamily="16" charset="0"/>
              </a:rPr>
              <a:t>szükséges</a:t>
            </a:r>
            <a:r>
              <a:rPr lang="en-GB" sz="2400" dirty="0">
                <a:latin typeface="AmerType Md BT" pitchFamily="16" charset="0"/>
              </a:rPr>
              <a:t> </a:t>
            </a:r>
            <a:r>
              <a:rPr lang="en-GB" sz="2400" dirty="0" err="1">
                <a:latin typeface="AmerType Md BT" pitchFamily="16" charset="0"/>
              </a:rPr>
              <a:t>erőforrások</a:t>
            </a:r>
            <a:r>
              <a:rPr lang="en-GB" sz="2400" dirty="0">
                <a:latin typeface="AmerType Md BT" pitchFamily="16" charset="0"/>
              </a:rPr>
              <a:t> és </a:t>
            </a:r>
            <a:r>
              <a:rPr lang="en-GB" sz="2400" dirty="0" err="1">
                <a:latin typeface="AmerType Md BT" pitchFamily="16" charset="0"/>
              </a:rPr>
              <a:t>ütemezésük</a:t>
            </a:r>
            <a:endParaRPr lang="en-GB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endParaRPr lang="hu-HU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D3 – </a:t>
            </a:r>
            <a:r>
              <a:rPr lang="en-GB" sz="2400" dirty="0" err="1">
                <a:latin typeface="AmerType Md BT" pitchFamily="16" charset="0"/>
              </a:rPr>
              <a:t>döntési</a:t>
            </a:r>
            <a:r>
              <a:rPr lang="en-GB" sz="2400" dirty="0">
                <a:latin typeface="AmerType Md BT" pitchFamily="16" charset="0"/>
              </a:rPr>
              <a:t> és </a:t>
            </a:r>
            <a:r>
              <a:rPr lang="en-GB" sz="2400" dirty="0" err="1">
                <a:latin typeface="AmerType Md BT" pitchFamily="16" charset="0"/>
              </a:rPr>
              <a:t>irányítási</a:t>
            </a:r>
            <a:r>
              <a:rPr lang="en-GB" sz="2400" dirty="0">
                <a:latin typeface="AmerType Md BT" pitchFamily="16" charset="0"/>
              </a:rPr>
              <a:t> </a:t>
            </a:r>
            <a:r>
              <a:rPr lang="en-GB" sz="2400" dirty="0" err="1">
                <a:latin typeface="AmerType Md BT" pitchFamily="16" charset="0"/>
              </a:rPr>
              <a:t>folyamatok</a:t>
            </a:r>
            <a:endParaRPr lang="en-GB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endParaRPr lang="hu-HU" sz="2400" dirty="0">
              <a:latin typeface="AmerType Md BT" pitchFamily="16" charset="0"/>
            </a:endParaRPr>
          </a:p>
          <a:p>
            <a:pPr>
              <a:lnSpc>
                <a:spcPct val="9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</a:tabLst>
            </a:pPr>
            <a:r>
              <a:rPr lang="en-GB" sz="2400" dirty="0">
                <a:latin typeface="AmerType Md BT" pitchFamily="16" charset="0"/>
              </a:rPr>
              <a:t>D4 – </a:t>
            </a:r>
            <a:r>
              <a:rPr lang="en-GB" sz="2400" dirty="0" err="1">
                <a:latin typeface="AmerType Md BT" pitchFamily="16" charset="0"/>
              </a:rPr>
              <a:t>kommunikáció</a:t>
            </a:r>
            <a:r>
              <a:rPr lang="en-GB" sz="2400" dirty="0">
                <a:latin typeface="AmerType Md BT" pitchFamily="16" charset="0"/>
              </a:rPr>
              <a:t> és </a:t>
            </a:r>
            <a:r>
              <a:rPr lang="en-GB" sz="2400" dirty="0" err="1">
                <a:latin typeface="AmerType Md BT" pitchFamily="16" charset="0"/>
              </a:rPr>
              <a:t>együttműködés</a:t>
            </a:r>
            <a:endParaRPr lang="en-GB" sz="2400" dirty="0">
              <a:latin typeface="AmerType Md BT" pitchFamily="16" charset="0"/>
            </a:endParaRPr>
          </a:p>
          <a:p>
            <a:endParaRPr lang="hu-HU" sz="24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2613060" cy="4653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 descr="Development_iko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764704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0445" y="548680"/>
            <a:ext cx="7215238" cy="357190"/>
          </a:xfrm>
        </p:spPr>
        <p:txBody>
          <a:bodyPr>
            <a:normAutofit fontScale="90000"/>
          </a:bodyPr>
          <a:lstStyle/>
          <a:p>
            <a:r>
              <a:rPr lang="hu-HU" dirty="0"/>
              <a:t>ABCD módszer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32" y="908720"/>
            <a:ext cx="6667192" cy="5433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54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idx="4294967295"/>
          </p:nvPr>
        </p:nvSpPr>
        <p:spPr>
          <a:xfrm>
            <a:off x="1428750" y="6516688"/>
            <a:ext cx="1928813" cy="3413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A1BA33-7C4E-41BA-A0D7-D8D93E8F006F}" type="datetime4">
              <a:rPr lang="hu-HU" smtClean="0"/>
              <a:pPr>
                <a:defRPr/>
              </a:pPr>
              <a:t>2018. február 21.</a:t>
            </a:fld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4294967295"/>
          </p:nvPr>
        </p:nvSpPr>
        <p:spPr>
          <a:xfrm>
            <a:off x="7286625" y="6572250"/>
            <a:ext cx="1571625" cy="285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63961F-6E09-49FC-8F07-5E0D620ACCE0}" type="slidenum">
              <a:rPr lang="en-GB" smtClean="0"/>
              <a:pPr>
                <a:defRPr/>
              </a:pPr>
              <a:t>9</a:t>
            </a:fld>
            <a:r>
              <a:rPr lang="en-GB"/>
              <a:t>.</a:t>
            </a:r>
            <a:endParaRPr lang="en-GB" dirty="0"/>
          </a:p>
        </p:txBody>
      </p:sp>
      <p:sp>
        <p:nvSpPr>
          <p:cNvPr id="6" name="Élőláb helye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Építéskivitelezési Tanszék – Rostás Zoltán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152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386</Words>
  <Application>Microsoft Office PowerPoint</Application>
  <PresentationFormat>Diavetítés a képernyőre (4:3 oldalarány)</PresentationFormat>
  <Paragraphs>143</Paragraphs>
  <Slides>22</Slides>
  <Notes>13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beruházás-tervezési  ABCD </vt:lpstr>
      <vt:lpstr>PowerPoint bemutató</vt:lpstr>
      <vt:lpstr>A(z építési) feladat megoldásának 4 LÉPÉSE</vt:lpstr>
      <vt:lpstr>A – AUDIT (helyzetelemzés) </vt:lpstr>
      <vt:lpstr>B – BENCHMARKING (példák elemzése)</vt:lpstr>
      <vt:lpstr>C – CONCEPTION (koncepció alkotás)</vt:lpstr>
      <vt:lpstr>D – DEVELOPMENT (megvalósítás) </vt:lpstr>
      <vt:lpstr>ABCD módszer</vt:lpstr>
      <vt:lpstr>PowerPoint bemutató</vt:lpstr>
      <vt:lpstr>PowerPoint bemutató</vt:lpstr>
      <vt:lpstr>C - koncepció</vt:lpstr>
      <vt:lpstr>D - megvalósítás</vt:lpstr>
      <vt:lpstr>Komplex- és diplomaterv modellje</vt:lpstr>
      <vt:lpstr>lásd… </vt:lpstr>
      <vt:lpstr>Órai feladat</vt:lpstr>
      <vt:lpstr>PowerPoint bemutató</vt:lpstr>
      <vt:lpstr>PowerPoint bemutató</vt:lpstr>
      <vt:lpstr>PowerPoint bemutató</vt:lpstr>
      <vt:lpstr>PowerPoint bemutató</vt:lpstr>
      <vt:lpstr>Vezetői összefoglaló</vt:lpstr>
      <vt:lpstr>Ismertetés</vt:lpstr>
      <vt:lpstr>KÖSZÖNÖM A FIGYELMET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zrostas</dc:creator>
  <cp:lastModifiedBy>ROSTAS Zoltan</cp:lastModifiedBy>
  <cp:revision>61</cp:revision>
  <dcterms:created xsi:type="dcterms:W3CDTF">2012-02-06T19:59:45Z</dcterms:created>
  <dcterms:modified xsi:type="dcterms:W3CDTF">2018-02-21T13:22:21Z</dcterms:modified>
</cp:coreProperties>
</file>