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8"/>
  </p:notesMasterIdLst>
  <p:sldIdLst>
    <p:sldId id="319" r:id="rId3"/>
    <p:sldId id="333" r:id="rId4"/>
    <p:sldId id="348" r:id="rId5"/>
    <p:sldId id="349" r:id="rId6"/>
    <p:sldId id="322" r:id="rId7"/>
    <p:sldId id="332" r:id="rId8"/>
    <p:sldId id="339" r:id="rId9"/>
    <p:sldId id="340" r:id="rId10"/>
    <p:sldId id="323" r:id="rId11"/>
    <p:sldId id="338" r:id="rId12"/>
    <p:sldId id="341" r:id="rId13"/>
    <p:sldId id="342" r:id="rId14"/>
    <p:sldId id="350" r:id="rId15"/>
    <p:sldId id="351" r:id="rId16"/>
    <p:sldId id="324" r:id="rId17"/>
    <p:sldId id="334" r:id="rId18"/>
    <p:sldId id="335" r:id="rId19"/>
    <p:sldId id="345" r:id="rId20"/>
    <p:sldId id="325" r:id="rId21"/>
    <p:sldId id="336" r:id="rId22"/>
    <p:sldId id="337" r:id="rId23"/>
    <p:sldId id="326" r:id="rId24"/>
    <p:sldId id="347" r:id="rId25"/>
    <p:sldId id="315" r:id="rId26"/>
    <p:sldId id="330" r:id="rId27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D79C"/>
    <a:srgbClr val="792905"/>
    <a:srgbClr val="7A3904"/>
    <a:srgbClr val="853F05"/>
    <a:srgbClr val="9044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273" autoAdjust="0"/>
    <p:restoredTop sz="94660"/>
  </p:normalViewPr>
  <p:slideViewPr>
    <p:cSldViewPr>
      <p:cViewPr varScale="1">
        <p:scale>
          <a:sx n="76" d="100"/>
          <a:sy n="76" d="100"/>
        </p:scale>
        <p:origin x="1164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5" d="100"/>
        <a:sy n="6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16C80C-32BA-4D4B-91A0-F9BD42D32568}" type="datetimeFigureOut">
              <a:rPr lang="hu-HU" smtClean="0"/>
              <a:pPr/>
              <a:t>2018.02.09.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3DE605-3123-499C-A980-411D0E40CEE7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40975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C43B23-0AEC-4EEE-84E1-38DCAE5F3BDD}" type="slidenum">
              <a:rPr lang="hu-HU" smtClean="0">
                <a:solidFill>
                  <a:prstClr val="black"/>
                </a:solidFill>
              </a:rPr>
              <a:pPr/>
              <a:t>1</a:t>
            </a:fld>
            <a:endParaRPr lang="hu-H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36846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3DE605-3123-499C-A980-411D0E40CEE7}" type="slidenum">
              <a:rPr lang="hu-HU" smtClean="0"/>
              <a:pPr/>
              <a:t>10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920791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3DE605-3123-499C-A980-411D0E40CEE7}" type="slidenum">
              <a:rPr lang="hu-HU" smtClean="0"/>
              <a:pPr/>
              <a:t>11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879187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3DE605-3123-499C-A980-411D0E40CEE7}" type="slidenum">
              <a:rPr lang="hu-HU" smtClean="0"/>
              <a:pPr/>
              <a:t>12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991054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C43B23-0AEC-4EEE-84E1-38DCAE5F3BDD}" type="slidenum">
              <a:rPr lang="hu-HU" smtClean="0">
                <a:solidFill>
                  <a:prstClr val="black"/>
                </a:solidFill>
              </a:rPr>
              <a:pPr/>
              <a:t>15</a:t>
            </a:fld>
            <a:endParaRPr lang="hu-H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04840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3DE605-3123-499C-A980-411D0E40CEE7}" type="slidenum">
              <a:rPr lang="hu-HU" smtClean="0"/>
              <a:pPr/>
              <a:t>16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732009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3DE605-3123-499C-A980-411D0E40CEE7}" type="slidenum">
              <a:rPr lang="hu-HU" smtClean="0"/>
              <a:pPr/>
              <a:t>17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169933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3DE605-3123-499C-A980-411D0E40CEE7}" type="slidenum">
              <a:rPr lang="hu-HU" smtClean="0"/>
              <a:pPr/>
              <a:t>18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7152752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C43B23-0AEC-4EEE-84E1-38DCAE5F3BDD}" type="slidenum">
              <a:rPr lang="hu-HU" smtClean="0">
                <a:solidFill>
                  <a:prstClr val="black"/>
                </a:solidFill>
              </a:rPr>
              <a:pPr/>
              <a:t>19</a:t>
            </a:fld>
            <a:endParaRPr lang="hu-H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048405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3DE605-3123-499C-A980-411D0E40CEE7}" type="slidenum">
              <a:rPr lang="hu-HU" smtClean="0"/>
              <a:pPr/>
              <a:t>20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5505209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3DE605-3123-499C-A980-411D0E40CEE7}" type="slidenum">
              <a:rPr lang="hu-HU" smtClean="0"/>
              <a:pPr/>
              <a:t>21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305467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3DE605-3123-499C-A980-411D0E40CEE7}" type="slidenum">
              <a:rPr lang="hu-HU" smtClean="0"/>
              <a:pPr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9615687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C43B23-0AEC-4EEE-84E1-38DCAE5F3BDD}" type="slidenum">
              <a:rPr lang="hu-HU" smtClean="0">
                <a:solidFill>
                  <a:prstClr val="black"/>
                </a:solidFill>
              </a:rPr>
              <a:pPr/>
              <a:t>22</a:t>
            </a:fld>
            <a:endParaRPr lang="hu-H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048405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3DE605-3123-499C-A980-411D0E40CEE7}" type="slidenum">
              <a:rPr lang="hu-HU" smtClean="0"/>
              <a:pPr/>
              <a:t>23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1029962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3DE605-3123-499C-A980-411D0E40CEE7}" type="slidenum">
              <a:rPr lang="hu-HU" smtClean="0"/>
              <a:pPr/>
              <a:t>24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5708321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C43B23-0AEC-4EEE-84E1-38DCAE5F3BDD}" type="slidenum">
              <a:rPr lang="hu-HU" smtClean="0">
                <a:solidFill>
                  <a:prstClr val="black"/>
                </a:solidFill>
              </a:rPr>
              <a:pPr/>
              <a:t>25</a:t>
            </a:fld>
            <a:endParaRPr lang="hu-H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68098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3DE605-3123-499C-A980-411D0E40CEE7}" type="slidenum">
              <a:rPr lang="hu-HU" smtClean="0"/>
              <a:pPr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338849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3DE605-3123-499C-A980-411D0E40CEE7}" type="slidenum">
              <a:rPr lang="hu-HU" smtClean="0"/>
              <a:pPr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048724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C43B23-0AEC-4EEE-84E1-38DCAE5F3BDD}" type="slidenum">
              <a:rPr lang="hu-HU" smtClean="0">
                <a:solidFill>
                  <a:prstClr val="black"/>
                </a:solidFill>
              </a:rPr>
              <a:pPr/>
              <a:t>5</a:t>
            </a:fld>
            <a:endParaRPr lang="hu-H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04840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3DE605-3123-499C-A980-411D0E40CEE7}" type="slidenum">
              <a:rPr lang="hu-HU" smtClean="0"/>
              <a:pPr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335979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3DE605-3123-499C-A980-411D0E40CEE7}" type="slidenum">
              <a:rPr lang="hu-HU" smtClean="0"/>
              <a:pPr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293232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3DE605-3123-499C-A980-411D0E40CEE7}" type="slidenum">
              <a:rPr lang="hu-HU" smtClean="0"/>
              <a:pPr/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965014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C43B23-0AEC-4EEE-84E1-38DCAE5F3BDD}" type="slidenum">
              <a:rPr lang="hu-HU" smtClean="0">
                <a:solidFill>
                  <a:prstClr val="black"/>
                </a:solidFill>
              </a:rPr>
              <a:pPr/>
              <a:t>9</a:t>
            </a:fld>
            <a:endParaRPr lang="hu-H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04840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6" Type="http://schemas.microsoft.com/office/2007/relationships/hdphoto" Target="../media/hdphoto3.wdp"/><Relationship Id="rId5" Type="http://schemas.openxmlformats.org/officeDocument/2006/relationships/image" Target="../media/image9.png"/><Relationship Id="rId4" Type="http://schemas.microsoft.com/office/2007/relationships/hdphoto" Target="../media/hdphoto2.wdp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2483768" y="2130425"/>
            <a:ext cx="5974432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2483768" y="3886200"/>
            <a:ext cx="5288632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8532440" y="6381328"/>
            <a:ext cx="514400" cy="365125"/>
          </a:xfrm>
        </p:spPr>
        <p:txBody>
          <a:bodyPr/>
          <a:lstStyle/>
          <a:p>
            <a:fld id="{E161E3D4-73E6-43F2-A907-6F2CEF5C3350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049180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267744" y="332656"/>
            <a:ext cx="6419056" cy="72008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1E3D4-73E6-43F2-A907-6F2CEF5C3350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78765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1E3D4-73E6-43F2-A907-6F2CEF5C3350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843462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1E3D4-73E6-43F2-A907-6F2CEF5C3350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064147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995935" y="1328787"/>
            <a:ext cx="4896545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accent3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3995935" y="620688"/>
            <a:ext cx="4896545" cy="70809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5B03F-4984-4F2E-86A6-35BE1C5F4699}" type="slidenum">
              <a:rPr lang="hu-HU" smtClean="0">
                <a:solidFill>
                  <a:srgbClr val="EEECE1">
                    <a:lumMod val="50000"/>
                  </a:srgbClr>
                </a:solidFill>
              </a:rPr>
              <a:pPr/>
              <a:t>‹#›</a:t>
            </a:fld>
            <a:endParaRPr lang="hu-HU">
              <a:solidFill>
                <a:srgbClr val="EEECE1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4179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6625"/>
                    </a14:imgEffect>
                    <a14:imgEffect>
                      <a14:brightnessContrast bright="-53000" contras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2423" cy="6858000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995935" y="1328787"/>
            <a:ext cx="4896545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accent3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3995935" y="620688"/>
            <a:ext cx="4896545" cy="70809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5B03F-4984-4F2E-86A6-35BE1C5F4699}" type="slidenum">
              <a:rPr lang="hu-HU" smtClean="0">
                <a:solidFill>
                  <a:srgbClr val="EEECE1">
                    <a:lumMod val="50000"/>
                  </a:srgbClr>
                </a:solidFill>
              </a:rPr>
              <a:pPr/>
              <a:t>‹#›</a:t>
            </a:fld>
            <a:endParaRPr lang="hu-HU">
              <a:solidFill>
                <a:srgbClr val="EEECE1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6487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3707904" y="2130425"/>
            <a:ext cx="5061134" cy="1470025"/>
          </a:xfrm>
        </p:spPr>
        <p:txBody>
          <a:bodyPr/>
          <a:lstStyle>
            <a:lvl1pPr algn="l">
              <a:defRPr>
                <a:solidFill>
                  <a:schemeClr val="accent3">
                    <a:lumMod val="60000"/>
                    <a:lumOff val="40000"/>
                  </a:schemeClr>
                </a:solidFill>
                <a:latin typeface="Arial Rounded MT Bold" pitchFamily="34" charset="0"/>
              </a:defRPr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3707904" y="3645024"/>
            <a:ext cx="504056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5B03F-4984-4F2E-86A6-35BE1C5F4699}" type="slidenum">
              <a:rPr lang="hu-HU" smtClean="0">
                <a:solidFill>
                  <a:srgbClr val="EEECE1">
                    <a:lumMod val="50000"/>
                  </a:srgbClr>
                </a:solidFill>
              </a:rPr>
              <a:pPr/>
              <a:t>‹#›</a:t>
            </a:fld>
            <a:endParaRPr lang="hu-HU">
              <a:solidFill>
                <a:srgbClr val="EEECE1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12824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6625"/>
                    </a14:imgEffect>
                    <a14:imgEffect>
                      <a14:brightnessContrast bright="-53000" contras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2423" cy="6858000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3707904" y="2130425"/>
            <a:ext cx="5061134" cy="1470025"/>
          </a:xfrm>
        </p:spPr>
        <p:txBody>
          <a:bodyPr/>
          <a:lstStyle>
            <a:lvl1pPr algn="l">
              <a:defRPr>
                <a:solidFill>
                  <a:schemeClr val="accent3">
                    <a:lumMod val="60000"/>
                    <a:lumOff val="40000"/>
                  </a:schemeClr>
                </a:solidFill>
                <a:latin typeface="Arial Rounded MT Bold" pitchFamily="34" charset="0"/>
              </a:defRPr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3707904" y="3645024"/>
            <a:ext cx="504056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5B03F-4984-4F2E-86A6-35BE1C5F4699}" type="slidenum">
              <a:rPr lang="hu-HU" smtClean="0">
                <a:solidFill>
                  <a:srgbClr val="EEECE1">
                    <a:lumMod val="50000"/>
                  </a:srgbClr>
                </a:solidFill>
              </a:rPr>
              <a:pPr/>
              <a:t>‹#›</a:t>
            </a:fld>
            <a:endParaRPr lang="hu-HU">
              <a:solidFill>
                <a:srgbClr val="EEECE1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9415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>
          <a:xfrm>
            <a:off x="3779912" y="274638"/>
            <a:ext cx="5112568" cy="706090"/>
          </a:xfrm>
        </p:spPr>
        <p:txBody>
          <a:bodyPr>
            <a:noAutofit/>
          </a:bodyPr>
          <a:lstStyle>
            <a:lvl1pPr algn="l">
              <a:defRPr sz="3200" i="0">
                <a:solidFill>
                  <a:schemeClr val="accent3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3779912" y="1556792"/>
            <a:ext cx="5112568" cy="4896544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/>
            </a:lvl1pPr>
            <a:lvl2pPr marL="457200" indent="0">
              <a:buFontTx/>
              <a:buNone/>
              <a:defRPr sz="3600"/>
            </a:lvl2pPr>
            <a:lvl3pPr marL="914400" indent="0">
              <a:buFontTx/>
              <a:buNone/>
              <a:defRPr sz="3200"/>
            </a:lvl3pPr>
            <a:lvl4pPr marL="1371600" indent="0">
              <a:buFontTx/>
              <a:buNone/>
              <a:defRPr sz="2800"/>
            </a:lvl4pPr>
            <a:lvl5pPr marL="1828800" indent="0">
              <a:buFontTx/>
              <a:buNone/>
              <a:defRPr sz="2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5B03F-4984-4F2E-86A6-35BE1C5F4699}" type="slidenum">
              <a:rPr lang="hu-HU" smtClean="0">
                <a:solidFill>
                  <a:srgbClr val="EEECE1">
                    <a:lumMod val="50000"/>
                  </a:srgbClr>
                </a:solidFill>
              </a:rPr>
              <a:pPr/>
              <a:t>‹#›</a:t>
            </a:fld>
            <a:endParaRPr lang="hu-HU">
              <a:solidFill>
                <a:srgbClr val="EEECE1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722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6625"/>
                    </a14:imgEffect>
                    <a14:imgEffect>
                      <a14:brightnessContrast bright="-53000" contras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2423" cy="6858000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>
          <a:xfrm>
            <a:off x="3779912" y="274638"/>
            <a:ext cx="5112568" cy="706090"/>
          </a:xfrm>
        </p:spPr>
        <p:txBody>
          <a:bodyPr>
            <a:noAutofit/>
          </a:bodyPr>
          <a:lstStyle>
            <a:lvl1pPr algn="l">
              <a:defRPr sz="3200" i="0">
                <a:solidFill>
                  <a:schemeClr val="accent3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3779912" y="1556792"/>
            <a:ext cx="5112568" cy="4896544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/>
            </a:lvl1pPr>
            <a:lvl2pPr marL="457200" indent="0">
              <a:buFontTx/>
              <a:buNone/>
              <a:defRPr sz="3600"/>
            </a:lvl2pPr>
            <a:lvl3pPr marL="914400" indent="0">
              <a:buFontTx/>
              <a:buNone/>
              <a:defRPr sz="3200"/>
            </a:lvl3pPr>
            <a:lvl4pPr marL="1371600" indent="0">
              <a:buFontTx/>
              <a:buNone/>
              <a:defRPr sz="2800"/>
            </a:lvl4pPr>
            <a:lvl5pPr marL="1828800" indent="0">
              <a:buFontTx/>
              <a:buNone/>
              <a:defRPr sz="2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5B03F-4984-4F2E-86A6-35BE1C5F4699}" type="slidenum">
              <a:rPr lang="hu-HU" smtClean="0">
                <a:solidFill>
                  <a:srgbClr val="EEECE1">
                    <a:lumMod val="50000"/>
                  </a:srgbClr>
                </a:solidFill>
              </a:rPr>
              <a:pPr/>
              <a:t>‹#›</a:t>
            </a:fld>
            <a:endParaRPr lang="hu-HU">
              <a:solidFill>
                <a:srgbClr val="EEECE1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29673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5B03F-4984-4F2E-86A6-35BE1C5F4699}" type="slidenum">
              <a:rPr lang="hu-HU" smtClean="0">
                <a:solidFill>
                  <a:srgbClr val="EEECE1">
                    <a:lumMod val="50000"/>
                  </a:srgbClr>
                </a:solidFill>
              </a:rPr>
              <a:pPr/>
              <a:t>‹#›</a:t>
            </a:fld>
            <a:endParaRPr lang="hu-HU">
              <a:solidFill>
                <a:srgbClr val="EEECE1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40000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267744" y="404664"/>
            <a:ext cx="6419056" cy="864096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267744" y="1340768"/>
            <a:ext cx="6419056" cy="4968552"/>
          </a:xfrm>
        </p:spPr>
        <p:txBody>
          <a:bodyPr/>
          <a:lstStyle/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1E3D4-73E6-43F2-A907-6F2CEF5C3350}" type="slidenum">
              <a:rPr lang="hu-HU" smtClean="0"/>
              <a:pPr/>
              <a:t>‹#›</a:t>
            </a:fld>
            <a:endParaRPr lang="hu-HU"/>
          </a:p>
        </p:txBody>
      </p:sp>
      <p:grpSp>
        <p:nvGrpSpPr>
          <p:cNvPr id="5" name="Csoportba foglalás 4"/>
          <p:cNvGrpSpPr/>
          <p:nvPr userDrawn="1"/>
        </p:nvGrpSpPr>
        <p:grpSpPr>
          <a:xfrm>
            <a:off x="957346" y="5761595"/>
            <a:ext cx="45719" cy="570058"/>
            <a:chOff x="2062609" y="5299159"/>
            <a:chExt cx="45720" cy="570058"/>
          </a:xfrm>
        </p:grpSpPr>
        <p:sp>
          <p:nvSpPr>
            <p:cNvPr id="7" name="Téglalap 6"/>
            <p:cNvSpPr/>
            <p:nvPr/>
          </p:nvSpPr>
          <p:spPr>
            <a:xfrm>
              <a:off x="2062610" y="5299159"/>
              <a:ext cx="45719" cy="285029"/>
            </a:xfrm>
            <a:prstGeom prst="rect">
              <a:avLst/>
            </a:prstGeom>
            <a:ln w="9525"/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hu-HU" dirty="0" smtClean="0"/>
            </a:p>
          </p:txBody>
        </p:sp>
        <p:sp>
          <p:nvSpPr>
            <p:cNvPr id="8" name="Téglalap 7"/>
            <p:cNvSpPr/>
            <p:nvPr/>
          </p:nvSpPr>
          <p:spPr>
            <a:xfrm>
              <a:off x="2062609" y="5584188"/>
              <a:ext cx="45719" cy="285029"/>
            </a:xfrm>
            <a:prstGeom prst="rect">
              <a:avLst/>
            </a:prstGeom>
            <a:noFill/>
            <a:ln w="9525">
              <a:noFill/>
            </a:ln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hu-HU" dirty="0" smtClean="0"/>
            </a:p>
          </p:txBody>
        </p:sp>
      </p:grpSp>
      <p:grpSp>
        <p:nvGrpSpPr>
          <p:cNvPr id="9" name="Csoportba foglalás 8"/>
          <p:cNvGrpSpPr/>
          <p:nvPr userDrawn="1"/>
        </p:nvGrpSpPr>
        <p:grpSpPr>
          <a:xfrm>
            <a:off x="932774" y="5771769"/>
            <a:ext cx="94866" cy="576579"/>
            <a:chOff x="412641" y="5433474"/>
            <a:chExt cx="94866" cy="576579"/>
          </a:xfrm>
        </p:grpSpPr>
        <p:sp>
          <p:nvSpPr>
            <p:cNvPr id="10" name="Téglalap 9"/>
            <p:cNvSpPr/>
            <p:nvPr/>
          </p:nvSpPr>
          <p:spPr>
            <a:xfrm>
              <a:off x="437215" y="5691738"/>
              <a:ext cx="45719" cy="318315"/>
            </a:xfrm>
            <a:prstGeom prst="rect">
              <a:avLst/>
            </a:prstGeom>
            <a:noFill/>
            <a:ln w="9525">
              <a:noFill/>
            </a:ln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hu-HU" dirty="0" smtClean="0"/>
            </a:p>
          </p:txBody>
        </p:sp>
        <p:cxnSp>
          <p:nvCxnSpPr>
            <p:cNvPr id="11" name="Egyenes összekötő 10"/>
            <p:cNvCxnSpPr>
              <a:stCxn id="12" idx="0"/>
              <a:endCxn id="10" idx="0"/>
            </p:cNvCxnSpPr>
            <p:nvPr/>
          </p:nvCxnSpPr>
          <p:spPr>
            <a:xfrm>
              <a:off x="460074" y="5433474"/>
              <a:ext cx="1" cy="258264"/>
            </a:xfrm>
            <a:prstGeom prst="line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Ellipszis 11"/>
            <p:cNvSpPr/>
            <p:nvPr/>
          </p:nvSpPr>
          <p:spPr>
            <a:xfrm>
              <a:off x="412641" y="5433474"/>
              <a:ext cx="94866" cy="103249"/>
            </a:xfrm>
            <a:prstGeom prst="ellipse">
              <a:avLst/>
            </a:prstGeom>
            <a:solidFill>
              <a:srgbClr val="FF0000"/>
            </a:solidFill>
            <a:ln w="9525"/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hu-HU" dirty="0" smtClean="0"/>
            </a:p>
          </p:txBody>
        </p:sp>
      </p:grpSp>
      <p:sp>
        <p:nvSpPr>
          <p:cNvPr id="13" name="Ellipszis 12"/>
          <p:cNvSpPr/>
          <p:nvPr userDrawn="1"/>
        </p:nvSpPr>
        <p:spPr>
          <a:xfrm>
            <a:off x="903308" y="5965467"/>
            <a:ext cx="153793" cy="162316"/>
          </a:xfrm>
          <a:prstGeom prst="ellipse">
            <a:avLst/>
          </a:prstGeom>
          <a:ln w="6350"/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 dirty="0" smtClean="0"/>
          </a:p>
        </p:txBody>
      </p:sp>
    </p:spTree>
    <p:extLst>
      <p:ext uri="{BB962C8B-B14F-4D97-AF65-F5344CB8AC3E}">
        <p14:creationId xmlns:p14="http://schemas.microsoft.com/office/powerpoint/2010/main" val="743192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6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4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6625"/>
                    </a14:imgEffect>
                    <a14:imgEffect>
                      <a14:brightnessContrast bright="-53000" contras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2423" cy="6858000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5B03F-4984-4F2E-86A6-35BE1C5F4699}" type="slidenum">
              <a:rPr lang="hu-HU" smtClean="0">
                <a:solidFill>
                  <a:srgbClr val="EEECE1">
                    <a:lumMod val="50000"/>
                  </a:srgbClr>
                </a:solidFill>
              </a:rPr>
              <a:pPr/>
              <a:t>‹#›</a:t>
            </a:fld>
            <a:endParaRPr lang="hu-HU">
              <a:solidFill>
                <a:srgbClr val="EEECE1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79025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 descr="LH_IstituteduMondeArabe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36512" y="0"/>
            <a:ext cx="9180512" cy="6885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5198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2" y="-5015"/>
            <a:ext cx="4757417" cy="6858000"/>
          </a:xfrm>
          <a:prstGeom prst="rect">
            <a:avLst/>
          </a:prstGeom>
        </p:spPr>
      </p:pic>
      <p:sp>
        <p:nvSpPr>
          <p:cNvPr id="3" name="Téglalap 2"/>
          <p:cNvSpPr/>
          <p:nvPr userDrawn="1"/>
        </p:nvSpPr>
        <p:spPr>
          <a:xfrm rot="5400000">
            <a:off x="677455" y="2454384"/>
            <a:ext cx="6852985" cy="1944217"/>
          </a:xfrm>
          <a:prstGeom prst="rect">
            <a:avLst/>
          </a:prstGeom>
          <a:gradFill>
            <a:gsLst>
              <a:gs pos="21000">
                <a:schemeClr val="bg1"/>
              </a:gs>
              <a:gs pos="100000">
                <a:schemeClr val="tx1">
                  <a:lumMod val="75000"/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95262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/>
          <p:cNvPicPr>
            <a:picLocks noChangeAspect="1"/>
          </p:cNvPicPr>
          <p:nvPr userDrawn="1"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62"/>
            <a:ext cx="4306538" cy="6848338"/>
          </a:xfrm>
          <a:prstGeom prst="rect">
            <a:avLst/>
          </a:prstGeo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>
          <a:xfrm>
            <a:off x="8172400" y="6356350"/>
            <a:ext cx="514400" cy="365125"/>
          </a:xfrm>
        </p:spPr>
        <p:txBody>
          <a:bodyPr/>
          <a:lstStyle/>
          <a:p>
            <a:fld id="{2415B03F-4984-4F2E-86A6-35BE1C5F4699}" type="slidenum">
              <a:rPr lang="hu-HU" smtClean="0">
                <a:solidFill>
                  <a:srgbClr val="EEECE1">
                    <a:lumMod val="50000"/>
                  </a:srgbClr>
                </a:solidFill>
              </a:rPr>
              <a:pPr/>
              <a:t>‹#›</a:t>
            </a:fld>
            <a:endParaRPr lang="hu-HU">
              <a:solidFill>
                <a:srgbClr val="EEECE1">
                  <a:lumMod val="50000"/>
                </a:srgbClr>
              </a:solidFill>
            </a:endParaRPr>
          </a:p>
        </p:txBody>
      </p:sp>
      <p:sp>
        <p:nvSpPr>
          <p:cNvPr id="8" name="Ellipszis 7"/>
          <p:cNvSpPr/>
          <p:nvPr userDrawn="1"/>
        </p:nvSpPr>
        <p:spPr>
          <a:xfrm>
            <a:off x="4876829" y="3068960"/>
            <a:ext cx="216024" cy="216024"/>
          </a:xfrm>
          <a:prstGeom prst="ellipse">
            <a:avLst/>
          </a:prstGeom>
          <a:solidFill>
            <a:schemeClr val="bg1">
              <a:lumMod val="65000"/>
              <a:lumOff val="35000"/>
            </a:schemeClr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  <p:sp>
        <p:nvSpPr>
          <p:cNvPr id="9" name="Ellipszis 8"/>
          <p:cNvSpPr/>
          <p:nvPr userDrawn="1"/>
        </p:nvSpPr>
        <p:spPr>
          <a:xfrm>
            <a:off x="3814275" y="4240641"/>
            <a:ext cx="216024" cy="216024"/>
          </a:xfrm>
          <a:prstGeom prst="ellipse">
            <a:avLst/>
          </a:prstGeom>
          <a:solidFill>
            <a:schemeClr val="bg1">
              <a:lumMod val="65000"/>
              <a:lumOff val="35000"/>
            </a:schemeClr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  <p:sp>
        <p:nvSpPr>
          <p:cNvPr id="10" name="Ellipszis 9"/>
          <p:cNvSpPr/>
          <p:nvPr userDrawn="1"/>
        </p:nvSpPr>
        <p:spPr>
          <a:xfrm>
            <a:off x="2159732" y="4681364"/>
            <a:ext cx="324036" cy="331811"/>
          </a:xfrm>
          <a:prstGeom prst="ellipse">
            <a:avLst/>
          </a:prstGeom>
          <a:solidFill>
            <a:schemeClr val="bg1">
              <a:lumMod val="65000"/>
              <a:lumOff val="35000"/>
            </a:schemeClr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  <p:sp>
        <p:nvSpPr>
          <p:cNvPr id="11" name="Ellipszis 10"/>
          <p:cNvSpPr/>
          <p:nvPr userDrawn="1"/>
        </p:nvSpPr>
        <p:spPr>
          <a:xfrm>
            <a:off x="1547664" y="5733256"/>
            <a:ext cx="360040" cy="360040"/>
          </a:xfrm>
          <a:prstGeom prst="ellipse">
            <a:avLst/>
          </a:prstGeom>
          <a:solidFill>
            <a:schemeClr val="bg1">
              <a:lumMod val="65000"/>
              <a:lumOff val="35000"/>
            </a:schemeClr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  <p:cxnSp>
        <p:nvCxnSpPr>
          <p:cNvPr id="13" name="Egyenes összekötő 12"/>
          <p:cNvCxnSpPr>
            <a:stCxn id="8" idx="3"/>
            <a:endCxn id="9" idx="7"/>
          </p:cNvCxnSpPr>
          <p:nvPr userDrawn="1"/>
        </p:nvCxnSpPr>
        <p:spPr>
          <a:xfrm flipH="1">
            <a:off x="3998663" y="3253348"/>
            <a:ext cx="909802" cy="1018929"/>
          </a:xfrm>
          <a:prstGeom prst="line">
            <a:avLst/>
          </a:prstGeom>
          <a:ln w="285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gyenes összekötő 14"/>
          <p:cNvCxnSpPr>
            <a:stCxn id="9" idx="3"/>
            <a:endCxn id="10" idx="7"/>
          </p:cNvCxnSpPr>
          <p:nvPr userDrawn="1"/>
        </p:nvCxnSpPr>
        <p:spPr>
          <a:xfrm flipH="1">
            <a:off x="2436314" y="4425029"/>
            <a:ext cx="1409597" cy="304928"/>
          </a:xfrm>
          <a:prstGeom prst="line">
            <a:avLst/>
          </a:prstGeom>
          <a:ln w="38100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Egyenes összekötő 19"/>
          <p:cNvCxnSpPr>
            <a:stCxn id="10" idx="3"/>
            <a:endCxn id="11" idx="0"/>
          </p:cNvCxnSpPr>
          <p:nvPr userDrawn="1"/>
        </p:nvCxnSpPr>
        <p:spPr>
          <a:xfrm flipH="1">
            <a:off x="1727684" y="4964582"/>
            <a:ext cx="479502" cy="768674"/>
          </a:xfrm>
          <a:prstGeom prst="line">
            <a:avLst/>
          </a:prstGeom>
          <a:ln w="57150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Kép 21"/>
          <p:cNvPicPr>
            <a:picLocks noChangeAspect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037" y="1801086"/>
            <a:ext cx="616059" cy="403778"/>
          </a:xfrm>
          <a:prstGeom prst="rect">
            <a:avLst/>
          </a:prstGeom>
        </p:spPr>
      </p:pic>
      <p:sp>
        <p:nvSpPr>
          <p:cNvPr id="23" name="Ellipszis 22"/>
          <p:cNvSpPr/>
          <p:nvPr userDrawn="1"/>
        </p:nvSpPr>
        <p:spPr>
          <a:xfrm>
            <a:off x="4984841" y="2168860"/>
            <a:ext cx="205911" cy="180020"/>
          </a:xfrm>
          <a:prstGeom prst="ellipse">
            <a:avLst/>
          </a:prstGeom>
          <a:solidFill>
            <a:schemeClr val="bg1">
              <a:lumMod val="65000"/>
              <a:lumOff val="35000"/>
            </a:schemeClr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  <p:cxnSp>
        <p:nvCxnSpPr>
          <p:cNvPr id="25" name="Egyenes összekötő 24"/>
          <p:cNvCxnSpPr>
            <a:stCxn id="23" idx="4"/>
            <a:endCxn id="8" idx="0"/>
          </p:cNvCxnSpPr>
          <p:nvPr userDrawn="1"/>
        </p:nvCxnSpPr>
        <p:spPr>
          <a:xfrm flipH="1">
            <a:off x="4984841" y="2348880"/>
            <a:ext cx="102956" cy="720080"/>
          </a:xfrm>
          <a:prstGeom prst="line">
            <a:avLst/>
          </a:prstGeom>
          <a:ln w="25400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Kép 32"/>
          <p:cNvPicPr>
            <a:picLocks noChangeAspect="1"/>
          </p:cNvPicPr>
          <p:nvPr userDrawn="1"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6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5609881"/>
            <a:ext cx="970511" cy="636094"/>
          </a:xfrm>
          <a:prstGeom prst="rect">
            <a:avLst/>
          </a:prstGeom>
        </p:spPr>
      </p:pic>
      <p:sp>
        <p:nvSpPr>
          <p:cNvPr id="34" name="Ellipszis 33"/>
          <p:cNvSpPr/>
          <p:nvPr userDrawn="1"/>
        </p:nvSpPr>
        <p:spPr>
          <a:xfrm>
            <a:off x="2722589" y="6271361"/>
            <a:ext cx="360040" cy="360040"/>
          </a:xfrm>
          <a:prstGeom prst="ellipse">
            <a:avLst/>
          </a:prstGeom>
          <a:solidFill>
            <a:schemeClr val="bg1">
              <a:lumMod val="65000"/>
              <a:lumOff val="35000"/>
            </a:schemeClr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  <p:cxnSp>
        <p:nvCxnSpPr>
          <p:cNvPr id="35" name="Egyenes összekötő 34"/>
          <p:cNvCxnSpPr>
            <a:stCxn id="34" idx="2"/>
            <a:endCxn id="11" idx="5"/>
          </p:cNvCxnSpPr>
          <p:nvPr userDrawn="1"/>
        </p:nvCxnSpPr>
        <p:spPr>
          <a:xfrm flipH="1" flipV="1">
            <a:off x="1854977" y="6040569"/>
            <a:ext cx="867612" cy="410812"/>
          </a:xfrm>
          <a:prstGeom prst="line">
            <a:avLst/>
          </a:prstGeom>
          <a:ln w="57150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0978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5B03F-4984-4F2E-86A6-35BE1C5F4699}" type="slidenum">
              <a:rPr lang="hu-HU" smtClean="0">
                <a:solidFill>
                  <a:srgbClr val="EEECE1">
                    <a:lumMod val="50000"/>
                  </a:srgbClr>
                </a:solidFill>
              </a:rPr>
              <a:pPr/>
              <a:t>‹#›</a:t>
            </a:fld>
            <a:endParaRPr lang="hu-HU">
              <a:solidFill>
                <a:srgbClr val="EEECE1">
                  <a:lumMod val="50000"/>
                </a:srgbClr>
              </a:solidFill>
            </a:endParaRPr>
          </a:p>
        </p:txBody>
      </p:sp>
      <p:pic>
        <p:nvPicPr>
          <p:cNvPr id="2" name="Kép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58"/>
          <a:stretch/>
        </p:blipFill>
        <p:spPr>
          <a:xfrm>
            <a:off x="41388" y="1242715"/>
            <a:ext cx="3810532" cy="55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8622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5B03F-4984-4F2E-86A6-35BE1C5F4699}" type="slidenum">
              <a:rPr lang="hu-HU" smtClean="0">
                <a:solidFill>
                  <a:srgbClr val="EEECE1">
                    <a:lumMod val="50000"/>
                  </a:srgbClr>
                </a:solidFill>
              </a:rPr>
              <a:pPr/>
              <a:t>‹#›</a:t>
            </a:fld>
            <a:endParaRPr lang="hu-HU">
              <a:solidFill>
                <a:srgbClr val="EEECE1">
                  <a:lumMod val="50000"/>
                </a:srgbClr>
              </a:solidFill>
            </a:endParaRPr>
          </a:p>
        </p:txBody>
      </p:sp>
      <p:pic>
        <p:nvPicPr>
          <p:cNvPr id="2" name="Kép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8" y="1772816"/>
            <a:ext cx="3582258" cy="50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13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5B03F-4984-4F2E-86A6-35BE1C5F4699}" type="slidenum">
              <a:rPr lang="hu-HU" smtClean="0">
                <a:solidFill>
                  <a:srgbClr val="EEECE1">
                    <a:lumMod val="50000"/>
                  </a:srgbClr>
                </a:solidFill>
              </a:rPr>
              <a:pPr/>
              <a:t>‹#›</a:t>
            </a:fld>
            <a:endParaRPr lang="hu-HU">
              <a:solidFill>
                <a:srgbClr val="EEECE1">
                  <a:lumMod val="50000"/>
                </a:srgbClr>
              </a:solidFill>
            </a:endParaRPr>
          </a:p>
        </p:txBody>
      </p:sp>
      <p:pic>
        <p:nvPicPr>
          <p:cNvPr id="11" name="Kép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0"/>
            <a:ext cx="4564661" cy="6879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4015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 userDrawn="1"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63785"/>
            <a:ext cx="7704856" cy="6505575"/>
          </a:xfrm>
          <a:prstGeom prst="rect">
            <a:avLst/>
          </a:prstGeom>
        </p:spPr>
      </p:pic>
      <p:sp>
        <p:nvSpPr>
          <p:cNvPr id="5" name="Szövegdoboz 4"/>
          <p:cNvSpPr txBox="1"/>
          <p:nvPr userDrawn="1"/>
        </p:nvSpPr>
        <p:spPr>
          <a:xfrm rot="16200000">
            <a:off x="-2106016" y="2402161"/>
            <a:ext cx="542295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hu-HU" sz="4000" dirty="0" smtClean="0">
                <a:solidFill>
                  <a:prstClr val="white">
                    <a:lumMod val="85000"/>
                  </a:prstClr>
                </a:solidFill>
              </a:rPr>
              <a:t>VALAMILYEN FEJEZETCÍM</a:t>
            </a:r>
            <a:endParaRPr lang="hu-HU" sz="4000" dirty="0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6" name="Téglalap 5"/>
          <p:cNvSpPr/>
          <p:nvPr userDrawn="1"/>
        </p:nvSpPr>
        <p:spPr>
          <a:xfrm>
            <a:off x="3851920" y="260648"/>
            <a:ext cx="5112568" cy="6408712"/>
          </a:xfrm>
          <a:prstGeom prst="rect">
            <a:avLst/>
          </a:prstGeom>
          <a:solidFill>
            <a:schemeClr val="bg1">
              <a:lumMod val="95000"/>
              <a:lumOff val="5000"/>
              <a:alpha val="85000"/>
            </a:schemeClr>
          </a:solidFill>
          <a:ln>
            <a:solidFill>
              <a:schemeClr val="bg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415B03F-4984-4F2E-86A6-35BE1C5F4699}" type="slidenum">
              <a:rPr lang="hu-HU" smtClean="0">
                <a:solidFill>
                  <a:prstClr val="white"/>
                </a:solidFill>
              </a:rPr>
              <a:pPr/>
              <a:t>‹#›</a:t>
            </a:fld>
            <a:endParaRPr lang="hu-HU">
              <a:solidFill>
                <a:prstClr val="white"/>
              </a:solidFill>
            </a:endParaRPr>
          </a:p>
        </p:txBody>
      </p:sp>
      <p:sp>
        <p:nvSpPr>
          <p:cNvPr id="7" name="Cím 1"/>
          <p:cNvSpPr>
            <a:spLocks noGrp="1"/>
          </p:cNvSpPr>
          <p:nvPr>
            <p:ph type="title"/>
          </p:nvPr>
        </p:nvSpPr>
        <p:spPr>
          <a:xfrm>
            <a:off x="3851920" y="274638"/>
            <a:ext cx="5112568" cy="706090"/>
          </a:xfrm>
        </p:spPr>
        <p:txBody>
          <a:bodyPr>
            <a:noAutofit/>
          </a:bodyPr>
          <a:lstStyle>
            <a:lvl1pPr algn="l">
              <a:defRPr sz="3200">
                <a:solidFill>
                  <a:schemeClr val="accent3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8" name="Tartalom helye 3"/>
          <p:cNvSpPr>
            <a:spLocks noGrp="1"/>
          </p:cNvSpPr>
          <p:nvPr>
            <p:ph sz="half" idx="2"/>
          </p:nvPr>
        </p:nvSpPr>
        <p:spPr>
          <a:xfrm>
            <a:off x="3851920" y="1052736"/>
            <a:ext cx="5112568" cy="5544616"/>
          </a:xfrm>
        </p:spPr>
        <p:txBody>
          <a:bodyPr/>
          <a:lstStyle>
            <a:lvl1pPr marL="0" indent="0">
              <a:buFontTx/>
              <a:buNone/>
              <a:defRPr sz="2800"/>
            </a:lvl1pPr>
            <a:lvl2pPr marL="457200" indent="0">
              <a:buFontTx/>
              <a:buNone/>
              <a:defRPr sz="24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1800"/>
            </a:lvl4pPr>
            <a:lvl5pPr marL="1828800" indent="0">
              <a:buFontTx/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294536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5B03F-4984-4F2E-86A6-35BE1C5F4699}" type="slidenum">
              <a:rPr lang="hu-HU" smtClean="0">
                <a:solidFill>
                  <a:srgbClr val="EEECE1">
                    <a:lumMod val="50000"/>
                  </a:srgbClr>
                </a:solidFill>
              </a:rPr>
              <a:pPr/>
              <a:t>‹#›</a:t>
            </a:fld>
            <a:endParaRPr lang="hu-HU">
              <a:solidFill>
                <a:srgbClr val="EEECE1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57445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5B03F-4984-4F2E-86A6-35BE1C5F4699}" type="slidenum">
              <a:rPr lang="hu-HU" smtClean="0">
                <a:solidFill>
                  <a:srgbClr val="EEECE1">
                    <a:lumMod val="50000"/>
                  </a:srgbClr>
                </a:solidFill>
              </a:rPr>
              <a:pPr/>
              <a:t>‹#›</a:t>
            </a:fld>
            <a:endParaRPr lang="hu-HU">
              <a:solidFill>
                <a:srgbClr val="EEECE1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91414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267744" y="404664"/>
            <a:ext cx="6419056" cy="864096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267744" y="1340768"/>
            <a:ext cx="6419056" cy="4968552"/>
          </a:xfrm>
        </p:spPr>
        <p:txBody>
          <a:bodyPr/>
          <a:lstStyle/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1E3D4-73E6-43F2-A907-6F2CEF5C3350}" type="slidenum">
              <a:rPr lang="hu-HU" smtClean="0"/>
              <a:pPr/>
              <a:t>‹#›</a:t>
            </a:fld>
            <a:endParaRPr lang="hu-HU"/>
          </a:p>
        </p:txBody>
      </p:sp>
      <p:grpSp>
        <p:nvGrpSpPr>
          <p:cNvPr id="5" name="Csoportba foglalás 4"/>
          <p:cNvGrpSpPr/>
          <p:nvPr userDrawn="1"/>
        </p:nvGrpSpPr>
        <p:grpSpPr>
          <a:xfrm>
            <a:off x="957346" y="5761595"/>
            <a:ext cx="45719" cy="570058"/>
            <a:chOff x="2062609" y="5299159"/>
            <a:chExt cx="45720" cy="570058"/>
          </a:xfrm>
        </p:grpSpPr>
        <p:sp>
          <p:nvSpPr>
            <p:cNvPr id="7" name="Téglalap 6"/>
            <p:cNvSpPr/>
            <p:nvPr/>
          </p:nvSpPr>
          <p:spPr>
            <a:xfrm>
              <a:off x="2062610" y="5299159"/>
              <a:ext cx="45719" cy="285029"/>
            </a:xfrm>
            <a:prstGeom prst="rect">
              <a:avLst/>
            </a:prstGeom>
            <a:ln w="9525"/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hu-HU" dirty="0" smtClean="0"/>
            </a:p>
          </p:txBody>
        </p:sp>
        <p:sp>
          <p:nvSpPr>
            <p:cNvPr id="8" name="Téglalap 7"/>
            <p:cNvSpPr/>
            <p:nvPr/>
          </p:nvSpPr>
          <p:spPr>
            <a:xfrm>
              <a:off x="2062609" y="5584188"/>
              <a:ext cx="45719" cy="285029"/>
            </a:xfrm>
            <a:prstGeom prst="rect">
              <a:avLst/>
            </a:prstGeom>
            <a:noFill/>
            <a:ln w="9525">
              <a:noFill/>
            </a:ln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hu-HU" dirty="0" smtClean="0"/>
            </a:p>
          </p:txBody>
        </p:sp>
      </p:grpSp>
      <p:grpSp>
        <p:nvGrpSpPr>
          <p:cNvPr id="9" name="Csoportba foglalás 8"/>
          <p:cNvGrpSpPr/>
          <p:nvPr userDrawn="1"/>
        </p:nvGrpSpPr>
        <p:grpSpPr>
          <a:xfrm>
            <a:off x="932774" y="5771769"/>
            <a:ext cx="94866" cy="576579"/>
            <a:chOff x="412641" y="5433474"/>
            <a:chExt cx="94866" cy="576579"/>
          </a:xfrm>
        </p:grpSpPr>
        <p:sp>
          <p:nvSpPr>
            <p:cNvPr id="10" name="Téglalap 9"/>
            <p:cNvSpPr/>
            <p:nvPr/>
          </p:nvSpPr>
          <p:spPr>
            <a:xfrm>
              <a:off x="437215" y="5691738"/>
              <a:ext cx="45719" cy="318315"/>
            </a:xfrm>
            <a:prstGeom prst="rect">
              <a:avLst/>
            </a:prstGeom>
            <a:noFill/>
            <a:ln w="9525">
              <a:noFill/>
            </a:ln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hu-HU" dirty="0" smtClean="0"/>
            </a:p>
          </p:txBody>
        </p:sp>
        <p:cxnSp>
          <p:nvCxnSpPr>
            <p:cNvPr id="11" name="Egyenes összekötő 10"/>
            <p:cNvCxnSpPr>
              <a:stCxn id="12" idx="0"/>
              <a:endCxn id="10" idx="0"/>
            </p:cNvCxnSpPr>
            <p:nvPr/>
          </p:nvCxnSpPr>
          <p:spPr>
            <a:xfrm>
              <a:off x="460074" y="5433474"/>
              <a:ext cx="1" cy="258264"/>
            </a:xfrm>
            <a:prstGeom prst="line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Ellipszis 11"/>
            <p:cNvSpPr/>
            <p:nvPr/>
          </p:nvSpPr>
          <p:spPr>
            <a:xfrm>
              <a:off x="412641" y="5433474"/>
              <a:ext cx="94866" cy="103249"/>
            </a:xfrm>
            <a:prstGeom prst="ellipse">
              <a:avLst/>
            </a:prstGeom>
            <a:solidFill>
              <a:srgbClr val="FF0000"/>
            </a:solidFill>
            <a:ln w="9525"/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hu-HU" dirty="0" smtClean="0"/>
            </a:p>
          </p:txBody>
        </p:sp>
      </p:grpSp>
      <p:sp>
        <p:nvSpPr>
          <p:cNvPr id="13" name="Ellipszis 12"/>
          <p:cNvSpPr/>
          <p:nvPr userDrawn="1"/>
        </p:nvSpPr>
        <p:spPr>
          <a:xfrm>
            <a:off x="903308" y="5965467"/>
            <a:ext cx="153793" cy="162316"/>
          </a:xfrm>
          <a:prstGeom prst="ellipse">
            <a:avLst/>
          </a:prstGeom>
          <a:ln w="6350"/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 dirty="0" smtClean="0"/>
          </a:p>
        </p:txBody>
      </p:sp>
      <p:sp>
        <p:nvSpPr>
          <p:cNvPr id="16" name="Szövegdoboz 15"/>
          <p:cNvSpPr txBox="1"/>
          <p:nvPr userDrawn="1"/>
        </p:nvSpPr>
        <p:spPr>
          <a:xfrm>
            <a:off x="179512" y="1628800"/>
            <a:ext cx="115212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miért</a:t>
            </a:r>
          </a:p>
          <a:p>
            <a:pPr algn="r"/>
            <a:endParaRPr lang="hu-HU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r"/>
            <a:endParaRPr lang="hu-HU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r"/>
            <a:r>
              <a:rPr lang="hu-H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mit</a:t>
            </a:r>
          </a:p>
          <a:p>
            <a:pPr algn="r"/>
            <a:endParaRPr lang="hu-HU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r"/>
            <a:endParaRPr lang="hu-HU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r"/>
            <a:r>
              <a:rPr lang="hu-H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hogyan</a:t>
            </a:r>
          </a:p>
          <a:p>
            <a:pPr algn="r"/>
            <a:endParaRPr lang="hu-HU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r"/>
            <a:endParaRPr lang="hu-HU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r"/>
            <a:r>
              <a:rPr lang="hu-H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mivel</a:t>
            </a:r>
          </a:p>
          <a:p>
            <a:pPr algn="r"/>
            <a:endParaRPr lang="hu-HU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r"/>
            <a:endParaRPr lang="hu-HU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8" name="Kép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035618" y="3131963"/>
            <a:ext cx="5670620" cy="6480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9" name="Csoportba foglalás 18"/>
          <p:cNvGrpSpPr/>
          <p:nvPr userDrawn="1"/>
        </p:nvGrpSpPr>
        <p:grpSpPr>
          <a:xfrm rot="5400000">
            <a:off x="1578257" y="1515377"/>
            <a:ext cx="442870" cy="648071"/>
            <a:chOff x="3247138" y="473879"/>
            <a:chExt cx="1180846" cy="1289044"/>
          </a:xfrm>
        </p:grpSpPr>
        <p:sp>
          <p:nvSpPr>
            <p:cNvPr id="20" name="Téglalap 19"/>
            <p:cNvSpPr/>
            <p:nvPr/>
          </p:nvSpPr>
          <p:spPr>
            <a:xfrm flipV="1">
              <a:off x="3247138" y="473879"/>
              <a:ext cx="1180846" cy="1289044"/>
            </a:xfrm>
            <a:prstGeom prst="rect">
              <a:avLst/>
            </a:prstGeom>
            <a:solidFill>
              <a:schemeClr val="bg2">
                <a:lumMod val="90000"/>
                <a:alpha val="23000"/>
              </a:schemeClr>
            </a:solidFill>
            <a:ln w="19050">
              <a:solidFill>
                <a:schemeClr val="bg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endParaRPr>
            </a:p>
          </p:txBody>
        </p:sp>
        <p:cxnSp>
          <p:nvCxnSpPr>
            <p:cNvPr id="21" name="Egyenes összekötő 20"/>
            <p:cNvCxnSpPr>
              <a:stCxn id="20" idx="0"/>
            </p:cNvCxnSpPr>
            <p:nvPr/>
          </p:nvCxnSpPr>
          <p:spPr>
            <a:xfrm flipV="1">
              <a:off x="3837561" y="473879"/>
              <a:ext cx="0" cy="1289044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74537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6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4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2" presetClass="entr" presetSubtype="4" decel="4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6625"/>
                    </a14:imgEffect>
                    <a14:imgEffect>
                      <a14:brightnessContrast bright="-53000" contras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2423" cy="6858000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5B03F-4984-4F2E-86A6-35BE1C5F4699}" type="slidenum">
              <a:rPr lang="hu-HU" smtClean="0">
                <a:solidFill>
                  <a:srgbClr val="EEECE1">
                    <a:lumMod val="50000"/>
                  </a:srgbClr>
                </a:solidFill>
              </a:rPr>
              <a:pPr/>
              <a:t>‹#›</a:t>
            </a:fld>
            <a:endParaRPr lang="hu-HU">
              <a:solidFill>
                <a:srgbClr val="EEECE1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10427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dirty="0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5B03F-4984-4F2E-86A6-35BE1C5F4699}" type="slidenum">
              <a:rPr lang="hu-HU" smtClean="0">
                <a:solidFill>
                  <a:srgbClr val="EEECE1">
                    <a:lumMod val="50000"/>
                  </a:srgbClr>
                </a:solidFill>
              </a:rPr>
              <a:pPr/>
              <a:t>‹#›</a:t>
            </a:fld>
            <a:endParaRPr lang="hu-HU">
              <a:solidFill>
                <a:srgbClr val="EEECE1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78583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ép 7"/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6625"/>
                    </a14:imgEffect>
                    <a14:imgEffect>
                      <a14:brightnessContrast bright="-53000" contras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2423" cy="6858000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dirty="0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5B03F-4984-4F2E-86A6-35BE1C5F4699}" type="slidenum">
              <a:rPr lang="hu-HU" smtClean="0">
                <a:solidFill>
                  <a:srgbClr val="EEECE1">
                    <a:lumMod val="50000"/>
                  </a:srgbClr>
                </a:solidFill>
              </a:rPr>
              <a:pPr/>
              <a:t>‹#›</a:t>
            </a:fld>
            <a:endParaRPr lang="hu-HU">
              <a:solidFill>
                <a:srgbClr val="EEECE1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18751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normAutofit/>
          </a:bodyPr>
          <a:lstStyle>
            <a:lvl1pPr algn="l">
              <a:defRPr sz="2800" b="1">
                <a:solidFill>
                  <a:schemeClr val="accent3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5B03F-4984-4F2E-86A6-35BE1C5F4699}" type="slidenum">
              <a:rPr lang="hu-HU" smtClean="0">
                <a:solidFill>
                  <a:srgbClr val="EEECE1">
                    <a:lumMod val="50000"/>
                  </a:srgbClr>
                </a:solidFill>
              </a:rPr>
              <a:pPr/>
              <a:t>‹#›</a:t>
            </a:fld>
            <a:endParaRPr lang="hu-HU">
              <a:solidFill>
                <a:srgbClr val="EEECE1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37021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/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6625"/>
                    </a14:imgEffect>
                    <a14:imgEffect>
                      <a14:brightnessContrast bright="-53000" contras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2423" cy="6858000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normAutofit/>
          </a:bodyPr>
          <a:lstStyle>
            <a:lvl1pPr algn="l">
              <a:defRPr sz="2800" b="1">
                <a:solidFill>
                  <a:schemeClr val="accent3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5B03F-4984-4F2E-86A6-35BE1C5F4699}" type="slidenum">
              <a:rPr lang="hu-HU" smtClean="0">
                <a:solidFill>
                  <a:srgbClr val="EEECE1">
                    <a:lumMod val="50000"/>
                  </a:srgbClr>
                </a:solidFill>
              </a:rPr>
              <a:pPr/>
              <a:t>‹#›</a:t>
            </a:fld>
            <a:endParaRPr lang="hu-HU">
              <a:solidFill>
                <a:srgbClr val="EEECE1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07663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5B03F-4984-4F2E-86A6-35BE1C5F4699}" type="slidenum">
              <a:rPr lang="hu-HU" smtClean="0">
                <a:solidFill>
                  <a:srgbClr val="EEECE1">
                    <a:lumMod val="50000"/>
                  </a:srgbClr>
                </a:solidFill>
              </a:rPr>
              <a:pPr/>
              <a:t>‹#›</a:t>
            </a:fld>
            <a:endParaRPr lang="hu-HU">
              <a:solidFill>
                <a:srgbClr val="EEECE1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62587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267744" y="404664"/>
            <a:ext cx="6419056" cy="864096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267744" y="1340768"/>
            <a:ext cx="6419056" cy="4968552"/>
          </a:xfrm>
        </p:spPr>
        <p:txBody>
          <a:bodyPr/>
          <a:lstStyle/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1E3D4-73E6-43F2-A907-6F2CEF5C3350}" type="slidenum">
              <a:rPr lang="hu-HU" smtClean="0"/>
              <a:pPr/>
              <a:t>‹#›</a:t>
            </a:fld>
            <a:endParaRPr lang="hu-HU"/>
          </a:p>
        </p:txBody>
      </p:sp>
      <p:grpSp>
        <p:nvGrpSpPr>
          <p:cNvPr id="5" name="Csoportba foglalás 4"/>
          <p:cNvGrpSpPr/>
          <p:nvPr userDrawn="1"/>
        </p:nvGrpSpPr>
        <p:grpSpPr>
          <a:xfrm>
            <a:off x="957346" y="5761595"/>
            <a:ext cx="45719" cy="570058"/>
            <a:chOff x="2062609" y="5299159"/>
            <a:chExt cx="45720" cy="570058"/>
          </a:xfrm>
        </p:grpSpPr>
        <p:sp>
          <p:nvSpPr>
            <p:cNvPr id="7" name="Téglalap 6"/>
            <p:cNvSpPr/>
            <p:nvPr/>
          </p:nvSpPr>
          <p:spPr>
            <a:xfrm>
              <a:off x="2062610" y="5299159"/>
              <a:ext cx="45719" cy="285029"/>
            </a:xfrm>
            <a:prstGeom prst="rect">
              <a:avLst/>
            </a:prstGeom>
            <a:ln w="9525"/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hu-HU" dirty="0" smtClean="0"/>
            </a:p>
          </p:txBody>
        </p:sp>
        <p:sp>
          <p:nvSpPr>
            <p:cNvPr id="8" name="Téglalap 7"/>
            <p:cNvSpPr/>
            <p:nvPr/>
          </p:nvSpPr>
          <p:spPr>
            <a:xfrm>
              <a:off x="2062609" y="5584188"/>
              <a:ext cx="45719" cy="285029"/>
            </a:xfrm>
            <a:prstGeom prst="rect">
              <a:avLst/>
            </a:prstGeom>
            <a:noFill/>
            <a:ln w="9525">
              <a:noFill/>
            </a:ln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hu-HU" dirty="0" smtClean="0"/>
            </a:p>
          </p:txBody>
        </p:sp>
      </p:grpSp>
      <p:grpSp>
        <p:nvGrpSpPr>
          <p:cNvPr id="9" name="Csoportba foglalás 8"/>
          <p:cNvGrpSpPr/>
          <p:nvPr userDrawn="1"/>
        </p:nvGrpSpPr>
        <p:grpSpPr>
          <a:xfrm>
            <a:off x="932774" y="5771769"/>
            <a:ext cx="94866" cy="576579"/>
            <a:chOff x="412641" y="5433474"/>
            <a:chExt cx="94866" cy="576579"/>
          </a:xfrm>
        </p:grpSpPr>
        <p:sp>
          <p:nvSpPr>
            <p:cNvPr id="10" name="Téglalap 9"/>
            <p:cNvSpPr/>
            <p:nvPr/>
          </p:nvSpPr>
          <p:spPr>
            <a:xfrm>
              <a:off x="437215" y="5691738"/>
              <a:ext cx="45719" cy="318315"/>
            </a:xfrm>
            <a:prstGeom prst="rect">
              <a:avLst/>
            </a:prstGeom>
            <a:noFill/>
            <a:ln w="9525">
              <a:noFill/>
            </a:ln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hu-HU" dirty="0" smtClean="0"/>
            </a:p>
          </p:txBody>
        </p:sp>
        <p:cxnSp>
          <p:nvCxnSpPr>
            <p:cNvPr id="11" name="Egyenes összekötő 10"/>
            <p:cNvCxnSpPr>
              <a:stCxn id="12" idx="0"/>
              <a:endCxn id="10" idx="0"/>
            </p:cNvCxnSpPr>
            <p:nvPr/>
          </p:nvCxnSpPr>
          <p:spPr>
            <a:xfrm>
              <a:off x="460074" y="5433474"/>
              <a:ext cx="1" cy="258264"/>
            </a:xfrm>
            <a:prstGeom prst="line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Ellipszis 11"/>
            <p:cNvSpPr/>
            <p:nvPr/>
          </p:nvSpPr>
          <p:spPr>
            <a:xfrm>
              <a:off x="412641" y="5433474"/>
              <a:ext cx="94866" cy="103249"/>
            </a:xfrm>
            <a:prstGeom prst="ellipse">
              <a:avLst/>
            </a:prstGeom>
            <a:solidFill>
              <a:srgbClr val="FF0000"/>
            </a:solidFill>
            <a:ln w="9525"/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hu-HU" dirty="0" smtClean="0"/>
            </a:p>
          </p:txBody>
        </p:sp>
      </p:grpSp>
      <p:sp>
        <p:nvSpPr>
          <p:cNvPr id="13" name="Ellipszis 12"/>
          <p:cNvSpPr/>
          <p:nvPr userDrawn="1"/>
        </p:nvSpPr>
        <p:spPr>
          <a:xfrm>
            <a:off x="903308" y="5965467"/>
            <a:ext cx="153793" cy="162316"/>
          </a:xfrm>
          <a:prstGeom prst="ellipse">
            <a:avLst/>
          </a:prstGeom>
          <a:ln w="6350"/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 dirty="0" smtClean="0"/>
          </a:p>
        </p:txBody>
      </p:sp>
      <p:sp>
        <p:nvSpPr>
          <p:cNvPr id="16" name="Szövegdoboz 15"/>
          <p:cNvSpPr txBox="1"/>
          <p:nvPr userDrawn="1"/>
        </p:nvSpPr>
        <p:spPr>
          <a:xfrm>
            <a:off x="179512" y="1628800"/>
            <a:ext cx="115212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miért</a:t>
            </a:r>
          </a:p>
          <a:p>
            <a:pPr algn="r"/>
            <a:endParaRPr lang="hu-HU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r"/>
            <a:endParaRPr lang="hu-HU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r"/>
            <a:r>
              <a:rPr lang="hu-H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mit</a:t>
            </a:r>
          </a:p>
          <a:p>
            <a:pPr algn="r"/>
            <a:endParaRPr lang="hu-HU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r"/>
            <a:endParaRPr lang="hu-HU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r"/>
            <a:r>
              <a:rPr lang="hu-H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hogyan</a:t>
            </a:r>
          </a:p>
          <a:p>
            <a:pPr algn="r"/>
            <a:endParaRPr lang="hu-HU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r"/>
            <a:endParaRPr lang="hu-HU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r"/>
            <a:r>
              <a:rPr lang="hu-H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mivel</a:t>
            </a:r>
          </a:p>
          <a:p>
            <a:pPr algn="r"/>
            <a:endParaRPr lang="hu-HU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r"/>
            <a:endParaRPr lang="hu-HU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8" name="Kép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035618" y="3131963"/>
            <a:ext cx="5670620" cy="6480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9" name="Csoportba foglalás 18"/>
          <p:cNvGrpSpPr/>
          <p:nvPr userDrawn="1"/>
        </p:nvGrpSpPr>
        <p:grpSpPr>
          <a:xfrm rot="5400000">
            <a:off x="1578257" y="2307465"/>
            <a:ext cx="442870" cy="648071"/>
            <a:chOff x="3247138" y="473879"/>
            <a:chExt cx="1180846" cy="1289044"/>
          </a:xfrm>
        </p:grpSpPr>
        <p:sp>
          <p:nvSpPr>
            <p:cNvPr id="20" name="Téglalap 19"/>
            <p:cNvSpPr/>
            <p:nvPr/>
          </p:nvSpPr>
          <p:spPr>
            <a:xfrm flipV="1">
              <a:off x="3247138" y="473879"/>
              <a:ext cx="1180846" cy="1289044"/>
            </a:xfrm>
            <a:prstGeom prst="rect">
              <a:avLst/>
            </a:prstGeom>
            <a:solidFill>
              <a:schemeClr val="bg2">
                <a:lumMod val="90000"/>
                <a:alpha val="23000"/>
              </a:schemeClr>
            </a:solidFill>
            <a:ln w="19050">
              <a:solidFill>
                <a:schemeClr val="bg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endParaRPr>
            </a:p>
          </p:txBody>
        </p:sp>
        <p:cxnSp>
          <p:nvCxnSpPr>
            <p:cNvPr id="21" name="Egyenes összekötő 20"/>
            <p:cNvCxnSpPr>
              <a:stCxn id="20" idx="0"/>
            </p:cNvCxnSpPr>
            <p:nvPr/>
          </p:nvCxnSpPr>
          <p:spPr>
            <a:xfrm flipV="1">
              <a:off x="3837561" y="473879"/>
              <a:ext cx="0" cy="1289044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33833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6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4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2" presetClass="entr" presetSubtype="4" decel="4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267744" y="404664"/>
            <a:ext cx="6419056" cy="864096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267744" y="1340768"/>
            <a:ext cx="6419056" cy="4968552"/>
          </a:xfrm>
        </p:spPr>
        <p:txBody>
          <a:bodyPr/>
          <a:lstStyle/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1E3D4-73E6-43F2-A907-6F2CEF5C3350}" type="slidenum">
              <a:rPr lang="hu-HU" smtClean="0"/>
              <a:pPr/>
              <a:t>‹#›</a:t>
            </a:fld>
            <a:endParaRPr lang="hu-HU"/>
          </a:p>
        </p:txBody>
      </p:sp>
      <p:grpSp>
        <p:nvGrpSpPr>
          <p:cNvPr id="5" name="Csoportba foglalás 4"/>
          <p:cNvGrpSpPr/>
          <p:nvPr userDrawn="1"/>
        </p:nvGrpSpPr>
        <p:grpSpPr>
          <a:xfrm>
            <a:off x="957346" y="5761595"/>
            <a:ext cx="45719" cy="570058"/>
            <a:chOff x="2062609" y="5299159"/>
            <a:chExt cx="45720" cy="570058"/>
          </a:xfrm>
        </p:grpSpPr>
        <p:sp>
          <p:nvSpPr>
            <p:cNvPr id="7" name="Téglalap 6"/>
            <p:cNvSpPr/>
            <p:nvPr/>
          </p:nvSpPr>
          <p:spPr>
            <a:xfrm>
              <a:off x="2062610" y="5299159"/>
              <a:ext cx="45719" cy="285029"/>
            </a:xfrm>
            <a:prstGeom prst="rect">
              <a:avLst/>
            </a:prstGeom>
            <a:ln w="9525"/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hu-HU" dirty="0" smtClean="0"/>
            </a:p>
          </p:txBody>
        </p:sp>
        <p:sp>
          <p:nvSpPr>
            <p:cNvPr id="8" name="Téglalap 7"/>
            <p:cNvSpPr/>
            <p:nvPr/>
          </p:nvSpPr>
          <p:spPr>
            <a:xfrm>
              <a:off x="2062609" y="5584188"/>
              <a:ext cx="45719" cy="285029"/>
            </a:xfrm>
            <a:prstGeom prst="rect">
              <a:avLst/>
            </a:prstGeom>
            <a:noFill/>
            <a:ln w="9525">
              <a:noFill/>
            </a:ln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hu-HU" dirty="0" smtClean="0"/>
            </a:p>
          </p:txBody>
        </p:sp>
      </p:grpSp>
      <p:grpSp>
        <p:nvGrpSpPr>
          <p:cNvPr id="9" name="Csoportba foglalás 8"/>
          <p:cNvGrpSpPr/>
          <p:nvPr userDrawn="1"/>
        </p:nvGrpSpPr>
        <p:grpSpPr>
          <a:xfrm>
            <a:off x="932774" y="5771769"/>
            <a:ext cx="94866" cy="576579"/>
            <a:chOff x="412641" y="5433474"/>
            <a:chExt cx="94866" cy="576579"/>
          </a:xfrm>
        </p:grpSpPr>
        <p:sp>
          <p:nvSpPr>
            <p:cNvPr id="10" name="Téglalap 9"/>
            <p:cNvSpPr/>
            <p:nvPr/>
          </p:nvSpPr>
          <p:spPr>
            <a:xfrm>
              <a:off x="437215" y="5691738"/>
              <a:ext cx="45719" cy="318315"/>
            </a:xfrm>
            <a:prstGeom prst="rect">
              <a:avLst/>
            </a:prstGeom>
            <a:noFill/>
            <a:ln w="9525">
              <a:noFill/>
            </a:ln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hu-HU" dirty="0" smtClean="0"/>
            </a:p>
          </p:txBody>
        </p:sp>
        <p:cxnSp>
          <p:nvCxnSpPr>
            <p:cNvPr id="11" name="Egyenes összekötő 10"/>
            <p:cNvCxnSpPr>
              <a:stCxn id="12" idx="0"/>
              <a:endCxn id="10" idx="0"/>
            </p:cNvCxnSpPr>
            <p:nvPr/>
          </p:nvCxnSpPr>
          <p:spPr>
            <a:xfrm>
              <a:off x="460074" y="5433474"/>
              <a:ext cx="1" cy="258264"/>
            </a:xfrm>
            <a:prstGeom prst="line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Ellipszis 11"/>
            <p:cNvSpPr/>
            <p:nvPr/>
          </p:nvSpPr>
          <p:spPr>
            <a:xfrm>
              <a:off x="412641" y="5433474"/>
              <a:ext cx="94866" cy="103249"/>
            </a:xfrm>
            <a:prstGeom prst="ellipse">
              <a:avLst/>
            </a:prstGeom>
            <a:solidFill>
              <a:srgbClr val="FF0000"/>
            </a:solidFill>
            <a:ln w="9525"/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hu-HU" dirty="0" smtClean="0"/>
            </a:p>
          </p:txBody>
        </p:sp>
      </p:grpSp>
      <p:sp>
        <p:nvSpPr>
          <p:cNvPr id="13" name="Ellipszis 12"/>
          <p:cNvSpPr/>
          <p:nvPr userDrawn="1"/>
        </p:nvSpPr>
        <p:spPr>
          <a:xfrm>
            <a:off x="903308" y="5965467"/>
            <a:ext cx="153793" cy="162316"/>
          </a:xfrm>
          <a:prstGeom prst="ellipse">
            <a:avLst/>
          </a:prstGeom>
          <a:ln w="6350"/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 dirty="0" smtClean="0"/>
          </a:p>
        </p:txBody>
      </p:sp>
      <p:sp>
        <p:nvSpPr>
          <p:cNvPr id="16" name="Szövegdoboz 15"/>
          <p:cNvSpPr txBox="1"/>
          <p:nvPr userDrawn="1"/>
        </p:nvSpPr>
        <p:spPr>
          <a:xfrm>
            <a:off x="179512" y="1628800"/>
            <a:ext cx="115212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miért</a:t>
            </a:r>
          </a:p>
          <a:p>
            <a:pPr algn="r"/>
            <a:endParaRPr lang="hu-HU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r"/>
            <a:endParaRPr lang="hu-HU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r"/>
            <a:r>
              <a:rPr lang="hu-H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mit</a:t>
            </a:r>
          </a:p>
          <a:p>
            <a:pPr algn="r"/>
            <a:endParaRPr lang="hu-HU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r"/>
            <a:endParaRPr lang="hu-HU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r"/>
            <a:r>
              <a:rPr lang="hu-H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hogyan</a:t>
            </a:r>
          </a:p>
          <a:p>
            <a:pPr algn="r"/>
            <a:endParaRPr lang="hu-HU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r"/>
            <a:endParaRPr lang="hu-HU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r"/>
            <a:r>
              <a:rPr lang="hu-H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mivel</a:t>
            </a:r>
          </a:p>
          <a:p>
            <a:pPr algn="r"/>
            <a:endParaRPr lang="hu-HU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r"/>
            <a:endParaRPr lang="hu-HU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8" name="Kép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035618" y="3131963"/>
            <a:ext cx="5670620" cy="6480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9" name="Csoportba foglalás 18"/>
          <p:cNvGrpSpPr/>
          <p:nvPr userDrawn="1"/>
        </p:nvGrpSpPr>
        <p:grpSpPr>
          <a:xfrm rot="5400000">
            <a:off x="1578256" y="3131963"/>
            <a:ext cx="442870" cy="648071"/>
            <a:chOff x="3247138" y="473879"/>
            <a:chExt cx="1180846" cy="1289044"/>
          </a:xfrm>
        </p:grpSpPr>
        <p:sp>
          <p:nvSpPr>
            <p:cNvPr id="20" name="Téglalap 19"/>
            <p:cNvSpPr/>
            <p:nvPr/>
          </p:nvSpPr>
          <p:spPr>
            <a:xfrm flipV="1">
              <a:off x="3247138" y="473879"/>
              <a:ext cx="1180846" cy="1289044"/>
            </a:xfrm>
            <a:prstGeom prst="rect">
              <a:avLst/>
            </a:prstGeom>
            <a:solidFill>
              <a:schemeClr val="bg2">
                <a:lumMod val="90000"/>
                <a:alpha val="23000"/>
              </a:schemeClr>
            </a:solidFill>
            <a:ln w="19050">
              <a:solidFill>
                <a:schemeClr val="bg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endParaRPr>
            </a:p>
          </p:txBody>
        </p:sp>
        <p:cxnSp>
          <p:nvCxnSpPr>
            <p:cNvPr id="21" name="Egyenes összekötő 20"/>
            <p:cNvCxnSpPr>
              <a:stCxn id="20" idx="0"/>
            </p:cNvCxnSpPr>
            <p:nvPr/>
          </p:nvCxnSpPr>
          <p:spPr>
            <a:xfrm flipV="1">
              <a:off x="3837561" y="473879"/>
              <a:ext cx="0" cy="1289044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20480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6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4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2" presetClass="entr" presetSubtype="4" decel="4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267744" y="404664"/>
            <a:ext cx="6419056" cy="864096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267744" y="1340768"/>
            <a:ext cx="6419056" cy="4968552"/>
          </a:xfrm>
        </p:spPr>
        <p:txBody>
          <a:bodyPr/>
          <a:lstStyle/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1E3D4-73E6-43F2-A907-6F2CEF5C3350}" type="slidenum">
              <a:rPr lang="hu-HU" smtClean="0"/>
              <a:pPr/>
              <a:t>‹#›</a:t>
            </a:fld>
            <a:endParaRPr lang="hu-HU"/>
          </a:p>
        </p:txBody>
      </p:sp>
      <p:grpSp>
        <p:nvGrpSpPr>
          <p:cNvPr id="5" name="Csoportba foglalás 4"/>
          <p:cNvGrpSpPr/>
          <p:nvPr userDrawn="1"/>
        </p:nvGrpSpPr>
        <p:grpSpPr>
          <a:xfrm>
            <a:off x="957346" y="5761595"/>
            <a:ext cx="45719" cy="570058"/>
            <a:chOff x="2062609" y="5299159"/>
            <a:chExt cx="45720" cy="570058"/>
          </a:xfrm>
        </p:grpSpPr>
        <p:sp>
          <p:nvSpPr>
            <p:cNvPr id="7" name="Téglalap 6"/>
            <p:cNvSpPr/>
            <p:nvPr/>
          </p:nvSpPr>
          <p:spPr>
            <a:xfrm>
              <a:off x="2062610" y="5299159"/>
              <a:ext cx="45719" cy="285029"/>
            </a:xfrm>
            <a:prstGeom prst="rect">
              <a:avLst/>
            </a:prstGeom>
            <a:ln w="9525"/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hu-HU" dirty="0" smtClean="0"/>
            </a:p>
          </p:txBody>
        </p:sp>
        <p:sp>
          <p:nvSpPr>
            <p:cNvPr id="8" name="Téglalap 7"/>
            <p:cNvSpPr/>
            <p:nvPr/>
          </p:nvSpPr>
          <p:spPr>
            <a:xfrm>
              <a:off x="2062609" y="5584188"/>
              <a:ext cx="45719" cy="285029"/>
            </a:xfrm>
            <a:prstGeom prst="rect">
              <a:avLst/>
            </a:prstGeom>
            <a:noFill/>
            <a:ln w="9525">
              <a:noFill/>
            </a:ln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hu-HU" dirty="0" smtClean="0"/>
            </a:p>
          </p:txBody>
        </p:sp>
      </p:grpSp>
      <p:grpSp>
        <p:nvGrpSpPr>
          <p:cNvPr id="9" name="Csoportba foglalás 8"/>
          <p:cNvGrpSpPr/>
          <p:nvPr userDrawn="1"/>
        </p:nvGrpSpPr>
        <p:grpSpPr>
          <a:xfrm>
            <a:off x="932774" y="5771769"/>
            <a:ext cx="94866" cy="576579"/>
            <a:chOff x="412641" y="5433474"/>
            <a:chExt cx="94866" cy="576579"/>
          </a:xfrm>
        </p:grpSpPr>
        <p:sp>
          <p:nvSpPr>
            <p:cNvPr id="10" name="Téglalap 9"/>
            <p:cNvSpPr/>
            <p:nvPr/>
          </p:nvSpPr>
          <p:spPr>
            <a:xfrm>
              <a:off x="437215" y="5691738"/>
              <a:ext cx="45719" cy="318315"/>
            </a:xfrm>
            <a:prstGeom prst="rect">
              <a:avLst/>
            </a:prstGeom>
            <a:noFill/>
            <a:ln w="9525">
              <a:noFill/>
            </a:ln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hu-HU" dirty="0" smtClean="0"/>
            </a:p>
          </p:txBody>
        </p:sp>
        <p:cxnSp>
          <p:nvCxnSpPr>
            <p:cNvPr id="11" name="Egyenes összekötő 10"/>
            <p:cNvCxnSpPr>
              <a:stCxn id="12" idx="0"/>
              <a:endCxn id="10" idx="0"/>
            </p:cNvCxnSpPr>
            <p:nvPr/>
          </p:nvCxnSpPr>
          <p:spPr>
            <a:xfrm>
              <a:off x="460074" y="5433474"/>
              <a:ext cx="1" cy="258264"/>
            </a:xfrm>
            <a:prstGeom prst="line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Ellipszis 11"/>
            <p:cNvSpPr/>
            <p:nvPr/>
          </p:nvSpPr>
          <p:spPr>
            <a:xfrm>
              <a:off x="412641" y="5433474"/>
              <a:ext cx="94866" cy="103249"/>
            </a:xfrm>
            <a:prstGeom prst="ellipse">
              <a:avLst/>
            </a:prstGeom>
            <a:solidFill>
              <a:srgbClr val="FF0000"/>
            </a:solidFill>
            <a:ln w="9525"/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hu-HU" dirty="0" smtClean="0"/>
            </a:p>
          </p:txBody>
        </p:sp>
      </p:grpSp>
      <p:sp>
        <p:nvSpPr>
          <p:cNvPr id="13" name="Ellipszis 12"/>
          <p:cNvSpPr/>
          <p:nvPr userDrawn="1"/>
        </p:nvSpPr>
        <p:spPr>
          <a:xfrm>
            <a:off x="903308" y="5965467"/>
            <a:ext cx="153793" cy="162316"/>
          </a:xfrm>
          <a:prstGeom prst="ellipse">
            <a:avLst/>
          </a:prstGeom>
          <a:ln w="6350"/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 dirty="0" smtClean="0"/>
          </a:p>
        </p:txBody>
      </p:sp>
      <p:sp>
        <p:nvSpPr>
          <p:cNvPr id="16" name="Szövegdoboz 15"/>
          <p:cNvSpPr txBox="1"/>
          <p:nvPr userDrawn="1"/>
        </p:nvSpPr>
        <p:spPr>
          <a:xfrm>
            <a:off x="179512" y="1628800"/>
            <a:ext cx="115212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miért</a:t>
            </a:r>
          </a:p>
          <a:p>
            <a:pPr algn="r"/>
            <a:endParaRPr lang="hu-HU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r"/>
            <a:endParaRPr lang="hu-HU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r"/>
            <a:r>
              <a:rPr lang="hu-H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mit</a:t>
            </a:r>
          </a:p>
          <a:p>
            <a:pPr algn="r"/>
            <a:endParaRPr lang="hu-HU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r"/>
            <a:endParaRPr lang="hu-HU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r"/>
            <a:r>
              <a:rPr lang="hu-H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hogyan</a:t>
            </a:r>
          </a:p>
          <a:p>
            <a:pPr algn="r"/>
            <a:endParaRPr lang="hu-HU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r"/>
            <a:endParaRPr lang="hu-HU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r"/>
            <a:r>
              <a:rPr lang="hu-H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mivel</a:t>
            </a:r>
          </a:p>
          <a:p>
            <a:pPr algn="r"/>
            <a:endParaRPr lang="hu-HU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r"/>
            <a:endParaRPr lang="hu-HU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8" name="Kép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035618" y="3131963"/>
            <a:ext cx="5670620" cy="6480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9" name="Csoportba foglalás 18"/>
          <p:cNvGrpSpPr/>
          <p:nvPr userDrawn="1"/>
        </p:nvGrpSpPr>
        <p:grpSpPr>
          <a:xfrm rot="5400000">
            <a:off x="1578256" y="3963649"/>
            <a:ext cx="442870" cy="648071"/>
            <a:chOff x="3247138" y="473879"/>
            <a:chExt cx="1180846" cy="1289044"/>
          </a:xfrm>
        </p:grpSpPr>
        <p:sp>
          <p:nvSpPr>
            <p:cNvPr id="20" name="Téglalap 19"/>
            <p:cNvSpPr/>
            <p:nvPr/>
          </p:nvSpPr>
          <p:spPr>
            <a:xfrm flipV="1">
              <a:off x="3247138" y="473879"/>
              <a:ext cx="1180846" cy="1289044"/>
            </a:xfrm>
            <a:prstGeom prst="rect">
              <a:avLst/>
            </a:prstGeom>
            <a:solidFill>
              <a:schemeClr val="bg2">
                <a:lumMod val="90000"/>
                <a:alpha val="23000"/>
              </a:schemeClr>
            </a:solidFill>
            <a:ln w="19050">
              <a:solidFill>
                <a:schemeClr val="bg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endParaRPr>
            </a:p>
          </p:txBody>
        </p:sp>
        <p:cxnSp>
          <p:nvCxnSpPr>
            <p:cNvPr id="21" name="Egyenes összekötő 20"/>
            <p:cNvCxnSpPr>
              <a:stCxn id="20" idx="0"/>
            </p:cNvCxnSpPr>
            <p:nvPr/>
          </p:nvCxnSpPr>
          <p:spPr>
            <a:xfrm flipV="1">
              <a:off x="3837561" y="473879"/>
              <a:ext cx="0" cy="1289044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60138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6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4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2" presetClass="entr" presetSubtype="4" decel="4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0" y="404664"/>
            <a:ext cx="4114800" cy="1012974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0" y="1484784"/>
            <a:ext cx="4114800" cy="4824536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1E3D4-73E6-43F2-A907-6F2CEF5C3350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903361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843807" y="4406900"/>
            <a:ext cx="5650905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2843807" y="2906713"/>
            <a:ext cx="5650905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1E3D4-73E6-43F2-A907-6F2CEF5C3350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533379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940966"/>
          </a:xfrm>
        </p:spPr>
        <p:txBody>
          <a:bodyPr/>
          <a:lstStyle>
            <a:lvl1pPr algn="ctr"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1E3D4-73E6-43F2-A907-6F2CEF5C3350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90572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tif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15.xml"/><Relationship Id="rId21" Type="http://schemas.openxmlformats.org/officeDocument/2006/relationships/slideLayout" Target="../slideLayouts/slideLayout33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24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23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Relationship Id="rId22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2123728" y="404664"/>
            <a:ext cx="6563072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2123728" y="1340768"/>
            <a:ext cx="6563072" cy="49685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532440" y="6381328"/>
            <a:ext cx="51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61E3D4-73E6-43F2-A907-6F2CEF5C3350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7" name="Szövegdoboz 6"/>
          <p:cNvSpPr txBox="1"/>
          <p:nvPr userDrawn="1"/>
        </p:nvSpPr>
        <p:spPr>
          <a:xfrm>
            <a:off x="5436096" y="44624"/>
            <a:ext cx="3600400" cy="276999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l"/>
            <a:r>
              <a:rPr lang="hu-HU" sz="1200" dirty="0" smtClean="0"/>
              <a:t>É    P    Í    T    É    S    B   </a:t>
            </a:r>
            <a:r>
              <a:rPr lang="hu-HU" sz="1200" baseline="0" dirty="0" smtClean="0"/>
              <a:t> E    R    U    H    Á    Z    Á    S</a:t>
            </a:r>
            <a:endParaRPr lang="hu-HU" sz="1200" dirty="0"/>
          </a:p>
        </p:txBody>
      </p:sp>
      <p:pic>
        <p:nvPicPr>
          <p:cNvPr id="5" name="Kép 4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97227"/>
            <a:ext cx="799325" cy="224396"/>
          </a:xfrm>
          <a:prstGeom prst="rect">
            <a:avLst/>
          </a:prstGeom>
        </p:spPr>
      </p:pic>
      <p:grpSp>
        <p:nvGrpSpPr>
          <p:cNvPr id="8" name="Csoportba foglalás 7"/>
          <p:cNvGrpSpPr/>
          <p:nvPr userDrawn="1"/>
        </p:nvGrpSpPr>
        <p:grpSpPr>
          <a:xfrm>
            <a:off x="487942" y="5560382"/>
            <a:ext cx="987714" cy="964962"/>
            <a:chOff x="267785" y="5454085"/>
            <a:chExt cx="987714" cy="964962"/>
          </a:xfrm>
        </p:grpSpPr>
        <p:sp>
          <p:nvSpPr>
            <p:cNvPr id="9" name="Ellipszis 8"/>
            <p:cNvSpPr/>
            <p:nvPr/>
          </p:nvSpPr>
          <p:spPr>
            <a:xfrm>
              <a:off x="287351" y="5461607"/>
              <a:ext cx="945396" cy="957440"/>
            </a:xfrm>
            <a:prstGeom prst="ellips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hu-HU" dirty="0" smtClean="0"/>
            </a:p>
          </p:txBody>
        </p:sp>
        <p:pic>
          <p:nvPicPr>
            <p:cNvPr id="10" name="Kép 9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6916" y="5485866"/>
              <a:ext cx="906265" cy="908923"/>
            </a:xfrm>
            <a:prstGeom prst="rect">
              <a:avLst/>
            </a:prstGeom>
          </p:spPr>
        </p:pic>
        <p:sp>
          <p:nvSpPr>
            <p:cNvPr id="11" name="Szövegdoboz 10"/>
            <p:cNvSpPr txBox="1"/>
            <p:nvPr/>
          </p:nvSpPr>
          <p:spPr>
            <a:xfrm>
              <a:off x="971600" y="5817218"/>
              <a:ext cx="28389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u-HU" sz="1000" b="1" dirty="0" smtClean="0"/>
                <a:t>I</a:t>
              </a:r>
              <a:endParaRPr lang="hu-HU" sz="1000" b="1" dirty="0"/>
            </a:p>
          </p:txBody>
        </p:sp>
        <p:sp>
          <p:nvSpPr>
            <p:cNvPr id="12" name="Szövegdoboz 11"/>
            <p:cNvSpPr txBox="1"/>
            <p:nvPr/>
          </p:nvSpPr>
          <p:spPr>
            <a:xfrm>
              <a:off x="630831" y="6165304"/>
              <a:ext cx="25843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u-HU" sz="1000" b="1" dirty="0"/>
                <a:t>I</a:t>
              </a:r>
              <a:r>
                <a:rPr lang="hu-HU" sz="1000" b="1" dirty="0" smtClean="0"/>
                <a:t>I</a:t>
              </a:r>
              <a:endParaRPr lang="hu-HU" sz="1000" b="1" dirty="0"/>
            </a:p>
          </p:txBody>
        </p:sp>
        <p:sp>
          <p:nvSpPr>
            <p:cNvPr id="13" name="Szövegdoboz 12"/>
            <p:cNvSpPr txBox="1"/>
            <p:nvPr/>
          </p:nvSpPr>
          <p:spPr>
            <a:xfrm>
              <a:off x="267785" y="5801830"/>
              <a:ext cx="34027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u-HU" sz="1000" b="1" dirty="0" smtClean="0"/>
                <a:t>III</a:t>
              </a:r>
              <a:endParaRPr lang="hu-HU" sz="1000" b="1" dirty="0"/>
            </a:p>
          </p:txBody>
        </p:sp>
        <p:sp>
          <p:nvSpPr>
            <p:cNvPr id="14" name="Szövegdoboz 13"/>
            <p:cNvSpPr txBox="1"/>
            <p:nvPr/>
          </p:nvSpPr>
          <p:spPr>
            <a:xfrm>
              <a:off x="610780" y="5454085"/>
              <a:ext cx="29853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u-HU" sz="1000" b="1" dirty="0" smtClean="0"/>
                <a:t>IV</a:t>
              </a:r>
              <a:endParaRPr lang="hu-HU" sz="1000" b="1" dirty="0"/>
            </a:p>
          </p:txBody>
        </p:sp>
      </p:grpSp>
      <p:grpSp>
        <p:nvGrpSpPr>
          <p:cNvPr id="34" name="Csoportba foglalás 33"/>
          <p:cNvGrpSpPr/>
          <p:nvPr userDrawn="1"/>
        </p:nvGrpSpPr>
        <p:grpSpPr>
          <a:xfrm>
            <a:off x="957346" y="5761595"/>
            <a:ext cx="45719" cy="570058"/>
            <a:chOff x="2062609" y="5299159"/>
            <a:chExt cx="45720" cy="570058"/>
          </a:xfrm>
        </p:grpSpPr>
        <p:sp>
          <p:nvSpPr>
            <p:cNvPr id="35" name="Téglalap 34"/>
            <p:cNvSpPr/>
            <p:nvPr/>
          </p:nvSpPr>
          <p:spPr>
            <a:xfrm>
              <a:off x="2062610" y="5299159"/>
              <a:ext cx="45719" cy="285029"/>
            </a:xfrm>
            <a:prstGeom prst="rect">
              <a:avLst/>
            </a:prstGeom>
            <a:ln w="9525"/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hu-HU" dirty="0" smtClean="0"/>
            </a:p>
          </p:txBody>
        </p:sp>
        <p:sp>
          <p:nvSpPr>
            <p:cNvPr id="36" name="Téglalap 35"/>
            <p:cNvSpPr/>
            <p:nvPr/>
          </p:nvSpPr>
          <p:spPr>
            <a:xfrm>
              <a:off x="2062609" y="5584188"/>
              <a:ext cx="45719" cy="285029"/>
            </a:xfrm>
            <a:prstGeom prst="rect">
              <a:avLst/>
            </a:prstGeom>
            <a:noFill/>
            <a:ln w="9525">
              <a:noFill/>
            </a:ln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hu-HU" dirty="0" smtClean="0"/>
            </a:p>
          </p:txBody>
        </p:sp>
      </p:grpSp>
      <p:grpSp>
        <p:nvGrpSpPr>
          <p:cNvPr id="37" name="Csoportba foglalás 36"/>
          <p:cNvGrpSpPr/>
          <p:nvPr userDrawn="1"/>
        </p:nvGrpSpPr>
        <p:grpSpPr>
          <a:xfrm>
            <a:off x="932774" y="5771769"/>
            <a:ext cx="94866" cy="576579"/>
            <a:chOff x="412641" y="5433474"/>
            <a:chExt cx="94866" cy="576579"/>
          </a:xfrm>
        </p:grpSpPr>
        <p:sp>
          <p:nvSpPr>
            <p:cNvPr id="38" name="Téglalap 37"/>
            <p:cNvSpPr/>
            <p:nvPr/>
          </p:nvSpPr>
          <p:spPr>
            <a:xfrm>
              <a:off x="437215" y="5691738"/>
              <a:ext cx="45719" cy="318315"/>
            </a:xfrm>
            <a:prstGeom prst="rect">
              <a:avLst/>
            </a:prstGeom>
            <a:noFill/>
            <a:ln w="9525">
              <a:noFill/>
            </a:ln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hu-HU" dirty="0" smtClean="0"/>
            </a:p>
          </p:txBody>
        </p:sp>
        <p:cxnSp>
          <p:nvCxnSpPr>
            <p:cNvPr id="39" name="Egyenes összekötő 38"/>
            <p:cNvCxnSpPr>
              <a:stCxn id="40" idx="0"/>
              <a:endCxn id="38" idx="0"/>
            </p:cNvCxnSpPr>
            <p:nvPr/>
          </p:nvCxnSpPr>
          <p:spPr>
            <a:xfrm>
              <a:off x="460074" y="5433474"/>
              <a:ext cx="1" cy="258264"/>
            </a:xfrm>
            <a:prstGeom prst="line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Ellipszis 39"/>
            <p:cNvSpPr/>
            <p:nvPr/>
          </p:nvSpPr>
          <p:spPr>
            <a:xfrm>
              <a:off x="412641" y="5433474"/>
              <a:ext cx="94866" cy="103249"/>
            </a:xfrm>
            <a:prstGeom prst="ellipse">
              <a:avLst/>
            </a:prstGeom>
            <a:solidFill>
              <a:srgbClr val="FF0000"/>
            </a:solidFill>
            <a:ln w="9525"/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hu-HU" dirty="0" smtClean="0"/>
            </a:p>
          </p:txBody>
        </p:sp>
      </p:grpSp>
      <p:sp>
        <p:nvSpPr>
          <p:cNvPr id="41" name="Ellipszis 40"/>
          <p:cNvSpPr/>
          <p:nvPr userDrawn="1"/>
        </p:nvSpPr>
        <p:spPr>
          <a:xfrm>
            <a:off x="903308" y="5965467"/>
            <a:ext cx="153793" cy="162316"/>
          </a:xfrm>
          <a:prstGeom prst="ellipse">
            <a:avLst/>
          </a:prstGeom>
          <a:ln w="6350"/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 dirty="0" smtClean="0"/>
          </a:p>
        </p:txBody>
      </p:sp>
    </p:spTree>
    <p:extLst>
      <p:ext uri="{BB962C8B-B14F-4D97-AF65-F5344CB8AC3E}">
        <p14:creationId xmlns:p14="http://schemas.microsoft.com/office/powerpoint/2010/main" val="207118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7" r:id="rId2"/>
    <p:sldLayoutId id="2147483650" r:id="rId3"/>
    <p:sldLayoutId id="2147483684" r:id="rId4"/>
    <p:sldLayoutId id="2147483685" r:id="rId5"/>
    <p:sldLayoutId id="2147483686" r:id="rId6"/>
    <p:sldLayoutId id="2147483658" r:id="rId7"/>
    <p:sldLayoutId id="2147483651" r:id="rId8"/>
    <p:sldLayoutId id="2147483652" r:id="rId9"/>
    <p:sldLayoutId id="2147483654" r:id="rId10"/>
    <p:sldLayoutId id="2147483655" r:id="rId11"/>
    <p:sldLayoutId id="2147483657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6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4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Tx/>
        <a:buNone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spcBef>
          <a:spcPct val="20000"/>
        </a:spcBef>
        <a:buFontTx/>
        <a:buNone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spcBef>
          <a:spcPct val="20000"/>
        </a:spcBef>
        <a:buFontTx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spcBef>
          <a:spcPct val="20000"/>
        </a:spcBef>
        <a:buFontTx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spcBef>
          <a:spcPct val="20000"/>
        </a:spcBef>
        <a:buFontTx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268760"/>
            <a:ext cx="8229600" cy="48574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028384" y="6356350"/>
            <a:ext cx="6584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2415B03F-4984-4F2E-86A6-35BE1C5F4699}" type="slidenum">
              <a:rPr lang="hu-HU" smtClean="0">
                <a:solidFill>
                  <a:srgbClr val="EEECE1">
                    <a:lumMod val="50000"/>
                  </a:srgbClr>
                </a:solidFill>
              </a:rPr>
              <a:pPr/>
              <a:t>‹#›</a:t>
            </a:fld>
            <a:endParaRPr lang="hu-HU">
              <a:solidFill>
                <a:srgbClr val="EEECE1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848508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>
              <a:lumMod val="85000"/>
            </a:schemeClr>
          </a:solidFill>
          <a:latin typeface="Arial Rounded MT Bold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Tx/>
        <a:buNone/>
        <a:defRPr sz="3200" kern="1200">
          <a:solidFill>
            <a:schemeClr val="tx1">
              <a:lumMod val="95000"/>
            </a:schemeClr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spcBef>
          <a:spcPct val="20000"/>
        </a:spcBef>
        <a:buFontTx/>
        <a:buNone/>
        <a:defRPr sz="2800" kern="1200">
          <a:solidFill>
            <a:schemeClr val="tx1">
              <a:lumMod val="95000"/>
            </a:schemeClr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spcBef>
          <a:spcPct val="20000"/>
        </a:spcBef>
        <a:buFontTx/>
        <a:buNone/>
        <a:defRPr sz="2400" kern="1200">
          <a:solidFill>
            <a:schemeClr val="tx1">
              <a:lumMod val="95000"/>
            </a:schemeClr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spcBef>
          <a:spcPct val="20000"/>
        </a:spcBef>
        <a:buFontTx/>
        <a:buNone/>
        <a:defRPr sz="2000" kern="1200">
          <a:solidFill>
            <a:schemeClr val="tx1">
              <a:lumMod val="95000"/>
            </a:schemeClr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spcBef>
          <a:spcPct val="20000"/>
        </a:spcBef>
        <a:buFontTx/>
        <a:buNone/>
        <a:defRPr sz="2000" kern="1200">
          <a:solidFill>
            <a:schemeClr val="tx1">
              <a:lumMod val="9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mono.eik.bme.hu/~zrostas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epitesmenedzsment.wordpress.com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pitesmenedzsment.wordpress.com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ekt.bme.hu/EoVII/AzEpitesiMunkakIdotervezese.pdf" TargetMode="External"/><Relationship Id="rId4" Type="http://schemas.openxmlformats.org/officeDocument/2006/relationships/hyperlink" Target="http://www.tankonyvtar.hu/hu/tartalom/tamop412A/2011_0060_epitestudomany/content/01-%20I-02/01.html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3"/>
          <p:cNvSpPr>
            <a:spLocks noGrp="1"/>
          </p:cNvSpPr>
          <p:nvPr>
            <p:ph type="sldNum" sz="quarter" idx="4294967295"/>
          </p:nvPr>
        </p:nvSpPr>
        <p:spPr>
          <a:xfrm>
            <a:off x="8485188" y="6356350"/>
            <a:ext cx="658812" cy="365125"/>
          </a:xfrm>
        </p:spPr>
        <p:txBody>
          <a:bodyPr/>
          <a:lstStyle/>
          <a:p>
            <a:fld id="{2415B03F-4984-4F2E-86A6-35BE1C5F4699}" type="slidenum">
              <a:rPr lang="hu-HU" smtClean="0">
                <a:solidFill>
                  <a:srgbClr val="EEECE1">
                    <a:lumMod val="50000"/>
                  </a:srgbClr>
                </a:solidFill>
              </a:rPr>
              <a:pPr/>
              <a:t>1</a:t>
            </a:fld>
            <a:endParaRPr lang="hu-HU">
              <a:solidFill>
                <a:srgbClr val="EEECE1">
                  <a:lumMod val="50000"/>
                </a:srgbClr>
              </a:solidFill>
            </a:endParaRPr>
          </a:p>
        </p:txBody>
      </p:sp>
      <p:sp>
        <p:nvSpPr>
          <p:cNvPr id="2" name="Téglalap 1"/>
          <p:cNvSpPr/>
          <p:nvPr/>
        </p:nvSpPr>
        <p:spPr>
          <a:xfrm>
            <a:off x="4420650" y="1651216"/>
            <a:ext cx="4723350" cy="1345736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flat" dir="tl">
              <a:rot lat="0" lon="0" rev="6600000"/>
            </a:lightRig>
          </a:scene3d>
          <a:sp3d z="101600">
            <a:bevelT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hu-HU" sz="2800" b="1" dirty="0" smtClean="0">
                <a:ln w="11430">
                  <a:solidFill>
                    <a:prstClr val="black">
                      <a:lumMod val="75000"/>
                      <a:lumOff val="25000"/>
                    </a:prstClr>
                  </a:solidFill>
                </a:ln>
                <a:solidFill>
                  <a:prstClr val="white">
                    <a:lumMod val="85000"/>
                  </a:prst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Rounded MT Bold" pitchFamily="34" charset="0"/>
              </a:rPr>
              <a:t>BEVEZETÉS</a:t>
            </a:r>
            <a:endParaRPr lang="hu-HU" sz="2800" b="1" dirty="0">
              <a:ln w="11430">
                <a:solidFill>
                  <a:prstClr val="black">
                    <a:lumMod val="75000"/>
                    <a:lumOff val="25000"/>
                  </a:prstClr>
                </a:solidFill>
              </a:ln>
              <a:solidFill>
                <a:prstClr val="white">
                  <a:lumMod val="85000"/>
                </a:prst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4231390" y="4509120"/>
            <a:ext cx="4932040" cy="914400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flat" dir="tl">
              <a:rot lat="0" lon="0" rev="6600000"/>
            </a:lightRig>
          </a:scene3d>
          <a:sp3d z="101600">
            <a:bevelT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hu-HU" sz="2400" b="1" spc="300" dirty="0" smtClean="0">
                <a:ln w="50800">
                  <a:solidFill>
                    <a:srgbClr val="9BBB59">
                      <a:lumMod val="50000"/>
                    </a:srgbClr>
                  </a:solidFill>
                </a:ln>
                <a:solidFill>
                  <a:prstClr val="black">
                    <a:shade val="50000"/>
                  </a:prstClr>
                </a:solidFill>
              </a:rPr>
              <a:t>ROSTÁS ZOLTÁN</a:t>
            </a:r>
            <a:endParaRPr lang="hu-HU" sz="2400" b="1" spc="300" dirty="0">
              <a:ln w="50800">
                <a:solidFill>
                  <a:srgbClr val="9BBB59">
                    <a:lumMod val="50000"/>
                  </a:srgbClr>
                </a:solidFill>
              </a:ln>
              <a:solidFill>
                <a:prstClr val="black">
                  <a:shade val="50000"/>
                </a:prstClr>
              </a:solidFill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260648"/>
            <a:ext cx="1616968" cy="452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602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Gladwell</a:t>
            </a:r>
            <a:r>
              <a:rPr lang="hu-HU" dirty="0" smtClean="0"/>
              <a:t> 10 000 órája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hu-HU" dirty="0"/>
              <a:t>zenészek</a:t>
            </a:r>
          </a:p>
          <a:p>
            <a:r>
              <a:rPr lang="hu-HU" dirty="0"/>
              <a:t>sportolók </a:t>
            </a:r>
          </a:p>
          <a:p>
            <a:r>
              <a:rPr lang="hu-HU" dirty="0"/>
              <a:t>programozók (Bill </a:t>
            </a:r>
            <a:r>
              <a:rPr lang="hu-HU" dirty="0" err="1"/>
              <a:t>Gates</a:t>
            </a:r>
            <a:r>
              <a:rPr lang="hu-HU" dirty="0"/>
              <a:t>) </a:t>
            </a:r>
          </a:p>
          <a:p>
            <a:endParaRPr lang="hu-HU" dirty="0"/>
          </a:p>
          <a:p>
            <a:r>
              <a:rPr lang="hu-HU" dirty="0"/>
              <a:t>sikerük titka: 10 000 óra gyakorlás 20 éves korig</a:t>
            </a:r>
          </a:p>
          <a:p>
            <a:endParaRPr lang="hu-HU" dirty="0"/>
          </a:p>
          <a:p>
            <a:r>
              <a:rPr lang="hu-HU" dirty="0"/>
              <a:t>… ezért nincs az építészetnek Mozart-ja – és ezért nincs tehetséges építész az egyetemi képzésben. </a:t>
            </a:r>
          </a:p>
          <a:p>
            <a:r>
              <a:rPr lang="hu-HU" dirty="0"/>
              <a:t>Csak olyanok vannak, akik azzá lehetnek, ha elérik a saját 10 000 órájukat. </a:t>
            </a:r>
          </a:p>
        </p:txBody>
      </p:sp>
    </p:spTree>
    <p:extLst>
      <p:ext uri="{BB962C8B-B14F-4D97-AF65-F5344CB8AC3E}">
        <p14:creationId xmlns:p14="http://schemas.microsoft.com/office/powerpoint/2010/main" val="1137492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Az építészet környezete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hu-HU" dirty="0"/>
              <a:t>Erőforrások, küzdelem - verseny vs. együttműködés</a:t>
            </a:r>
          </a:p>
          <a:p>
            <a:endParaRPr lang="hu-HU" dirty="0"/>
          </a:p>
          <a:p>
            <a:r>
              <a:rPr lang="hu-HU" dirty="0"/>
              <a:t>Gének és </a:t>
            </a:r>
            <a:r>
              <a:rPr lang="hu-HU" dirty="0" err="1"/>
              <a:t>mémek</a:t>
            </a:r>
            <a:endParaRPr lang="hu-HU" dirty="0"/>
          </a:p>
          <a:p>
            <a:endParaRPr lang="hu-HU" dirty="0"/>
          </a:p>
          <a:p>
            <a:r>
              <a:rPr lang="hu-HU" dirty="0"/>
              <a:t>Szakmák és szerepek az építési folyamatban –kiből lesz a kispados rovar ?</a:t>
            </a:r>
          </a:p>
          <a:p>
            <a:endParaRPr lang="hu-HU" dirty="0"/>
          </a:p>
          <a:p>
            <a:r>
              <a:rPr lang="hu-HU" dirty="0"/>
              <a:t>Szolgálat, szolgáltatás vagy önkiszolgálás – az építészmérnök lehetséges attitűdjei</a:t>
            </a:r>
          </a:p>
          <a:p>
            <a:endParaRPr lang="hu-HU" dirty="0"/>
          </a:p>
          <a:p>
            <a:r>
              <a:rPr lang="hu-HU" dirty="0"/>
              <a:t>A beruházási játszmák alapelvei, szereplői és </a:t>
            </a:r>
            <a:r>
              <a:rPr lang="hu-HU" dirty="0" smtClean="0"/>
              <a:t>szabályai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51776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1913956" y="2497731"/>
            <a:ext cx="2047850" cy="767455"/>
          </a:xfrm>
          <a:prstGeom prst="roundRect">
            <a:avLst>
              <a:gd name="adj" fmla="val 218"/>
            </a:avLst>
          </a:prstGeom>
          <a:solidFill>
            <a:schemeClr val="accent1">
              <a:lumMod val="20000"/>
              <a:lumOff val="80000"/>
            </a:schemeClr>
          </a:solidFill>
          <a:ln w="9360">
            <a:solidFill>
              <a:schemeClr val="tx1"/>
            </a:solidFill>
            <a:round/>
            <a:headEnd/>
            <a:tailEnd/>
          </a:ln>
        </p:spPr>
        <p:txBody>
          <a:bodyPr lIns="90000" tIns="45000" rIns="90000" bIns="45000" anchor="ctr" anchorCtr="1"/>
          <a:lstStyle/>
          <a:p>
            <a:pPr algn="ctr">
              <a:lnSpc>
                <a:spcPct val="87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600" dirty="0" err="1" smtClean="0">
                <a:latin typeface="Calibri" pitchFamily="34" charset="0"/>
              </a:rPr>
              <a:t>beruházás</a:t>
            </a:r>
            <a:r>
              <a:rPr lang="hu-HU" sz="1600" dirty="0" smtClean="0">
                <a:latin typeface="Calibri" pitchFamily="34" charset="0"/>
              </a:rPr>
              <a:t> és ingatlanfejlesztés</a:t>
            </a:r>
            <a:endParaRPr lang="en-GB" sz="1600" dirty="0">
              <a:latin typeface="Calibri" pitchFamily="34" charset="0"/>
            </a:endParaRPr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auto">
          <a:xfrm>
            <a:off x="6547637" y="2497731"/>
            <a:ext cx="2047851" cy="767455"/>
          </a:xfrm>
          <a:prstGeom prst="roundRect">
            <a:avLst>
              <a:gd name="adj" fmla="val 292"/>
            </a:avLst>
          </a:prstGeom>
          <a:solidFill>
            <a:schemeClr val="tx2">
              <a:lumMod val="20000"/>
              <a:lumOff val="80000"/>
            </a:schemeClr>
          </a:solidFill>
          <a:ln w="9360">
            <a:solidFill>
              <a:schemeClr val="tx1"/>
            </a:solidFill>
            <a:round/>
            <a:headEnd/>
            <a:tailEnd/>
          </a:ln>
        </p:spPr>
        <p:txBody>
          <a:bodyPr lIns="90000" tIns="45000" rIns="90000" bIns="45000" anchor="ctr" anchorCtr="1"/>
          <a:lstStyle/>
          <a:p>
            <a:pPr algn="ctr">
              <a:lnSpc>
                <a:spcPct val="87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hu-HU" sz="1600" dirty="0" smtClean="0">
                <a:latin typeface="Calibri" pitchFamily="34" charset="0"/>
              </a:rPr>
              <a:t>építési </a:t>
            </a:r>
            <a:r>
              <a:rPr lang="en-GB" sz="1600" dirty="0" err="1" smtClean="0">
                <a:latin typeface="Calibri" pitchFamily="34" charset="0"/>
              </a:rPr>
              <a:t>projekt</a:t>
            </a:r>
            <a:r>
              <a:rPr lang="en-GB" sz="1600" dirty="0" smtClean="0">
                <a:latin typeface="Calibri" pitchFamily="34" charset="0"/>
              </a:rPr>
              <a:t> </a:t>
            </a:r>
            <a:endParaRPr lang="hu-HU" sz="1600" dirty="0" smtClean="0">
              <a:latin typeface="Calibri" pitchFamily="34" charset="0"/>
            </a:endParaRPr>
          </a:p>
          <a:p>
            <a:pPr algn="ctr">
              <a:lnSpc>
                <a:spcPct val="87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600" dirty="0" err="1" smtClean="0">
                <a:latin typeface="Calibri" pitchFamily="34" charset="0"/>
              </a:rPr>
              <a:t>menedzsment</a:t>
            </a:r>
            <a:endParaRPr lang="en-GB" sz="1600" dirty="0">
              <a:latin typeface="Calibri" pitchFamily="34" charset="0"/>
            </a:endParaRPr>
          </a:p>
        </p:txBody>
      </p:sp>
      <p:sp>
        <p:nvSpPr>
          <p:cNvPr id="6" name="Oval 4"/>
          <p:cNvSpPr>
            <a:spLocks noChangeArrowheads="1"/>
          </p:cNvSpPr>
          <p:nvPr/>
        </p:nvSpPr>
        <p:spPr bwMode="auto">
          <a:xfrm>
            <a:off x="4128004" y="1653433"/>
            <a:ext cx="2047850" cy="767455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9360">
            <a:solidFill>
              <a:schemeClr val="tx1"/>
            </a:solidFill>
            <a:round/>
            <a:headEnd/>
            <a:tailEnd/>
          </a:ln>
          <a:effectLst>
            <a:glow rad="139700">
              <a:srgbClr val="C00000">
                <a:alpha val="40000"/>
              </a:srgbClr>
            </a:glow>
            <a:outerShdw dist="50912" dir="2700000" algn="ctr" rotWithShape="0">
              <a:srgbClr val="8B7D6B"/>
            </a:outerShdw>
          </a:effectLst>
        </p:spPr>
        <p:txBody>
          <a:bodyPr lIns="90000" tIns="45000" rIns="90000" bIns="45000" anchor="ctr" anchorCtr="1"/>
          <a:lstStyle/>
          <a:p>
            <a:pPr algn="ctr">
              <a:lnSpc>
                <a:spcPct val="87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1600" dirty="0" err="1">
                <a:latin typeface="Calibri" pitchFamily="34" charset="0"/>
                <a:ea typeface="MS Gothic" charset="-128"/>
              </a:rPr>
              <a:t>beruházás</a:t>
            </a:r>
            <a:r>
              <a:rPr lang="en-GB" sz="1600" dirty="0">
                <a:latin typeface="Calibri" pitchFamily="34" charset="0"/>
                <a:ea typeface="MS Gothic" charset="-128"/>
              </a:rPr>
              <a:t>-</a:t>
            </a:r>
          </a:p>
          <a:p>
            <a:pPr algn="ctr">
              <a:lnSpc>
                <a:spcPct val="87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1600" dirty="0" err="1">
                <a:latin typeface="Calibri" pitchFamily="34" charset="0"/>
                <a:ea typeface="MS Gothic" charset="-128"/>
              </a:rPr>
              <a:t>menedzsment</a:t>
            </a:r>
            <a:endParaRPr lang="en-GB" sz="1600" dirty="0">
              <a:latin typeface="Calibri" pitchFamily="34" charset="0"/>
              <a:ea typeface="MS Gothic" charset="-128"/>
            </a:endParaRPr>
          </a:p>
        </p:txBody>
      </p:sp>
      <p:sp>
        <p:nvSpPr>
          <p:cNvPr id="7" name="AutoShape 5"/>
          <p:cNvSpPr>
            <a:spLocks noChangeArrowheads="1"/>
          </p:cNvSpPr>
          <p:nvPr/>
        </p:nvSpPr>
        <p:spPr bwMode="auto">
          <a:xfrm>
            <a:off x="1414939" y="4441641"/>
            <a:ext cx="1303924" cy="574746"/>
          </a:xfrm>
          <a:prstGeom prst="roundRect">
            <a:avLst>
              <a:gd name="adj" fmla="val 292"/>
            </a:avLst>
          </a:prstGeom>
          <a:solidFill>
            <a:schemeClr val="bg2">
              <a:lumMod val="90000"/>
            </a:schemeClr>
          </a:solidFill>
          <a:ln w="9360">
            <a:solidFill>
              <a:schemeClr val="tx1"/>
            </a:solidFill>
            <a:round/>
            <a:headEnd/>
            <a:tailEnd/>
          </a:ln>
        </p:spPr>
        <p:txBody>
          <a:bodyPr lIns="90000" tIns="45000" rIns="90000" bIns="45000" anchor="ctr" anchorCtr="1"/>
          <a:lstStyle/>
          <a:p>
            <a:pPr algn="ctr">
              <a:lnSpc>
                <a:spcPct val="87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600">
                <a:latin typeface="Calibri" pitchFamily="34" charset="0"/>
              </a:rPr>
              <a:t>a folyamat </a:t>
            </a:r>
          </a:p>
          <a:p>
            <a:pPr algn="ctr">
              <a:lnSpc>
                <a:spcPct val="87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600">
                <a:latin typeface="Calibri" pitchFamily="34" charset="0"/>
              </a:rPr>
              <a:t>résztvevői</a:t>
            </a:r>
          </a:p>
        </p:txBody>
      </p:sp>
      <p:sp>
        <p:nvSpPr>
          <p:cNvPr id="8" name="AutoShape 6"/>
          <p:cNvSpPr>
            <a:spLocks noChangeArrowheads="1"/>
          </p:cNvSpPr>
          <p:nvPr/>
        </p:nvSpPr>
        <p:spPr bwMode="auto">
          <a:xfrm>
            <a:off x="1404045" y="3542416"/>
            <a:ext cx="1303924" cy="574746"/>
          </a:xfrm>
          <a:prstGeom prst="roundRect">
            <a:avLst>
              <a:gd name="adj" fmla="val 292"/>
            </a:avLst>
          </a:prstGeom>
          <a:solidFill>
            <a:schemeClr val="bg2">
              <a:lumMod val="90000"/>
            </a:schemeClr>
          </a:solidFill>
          <a:ln w="9360">
            <a:solidFill>
              <a:schemeClr val="tx1"/>
            </a:solidFill>
            <a:round/>
            <a:headEnd/>
            <a:tailEnd/>
          </a:ln>
        </p:spPr>
        <p:txBody>
          <a:bodyPr lIns="90000" tIns="45000" rIns="90000" bIns="45000" anchor="ctr" anchorCtr="1"/>
          <a:lstStyle/>
          <a:p>
            <a:pPr algn="ctr">
              <a:lnSpc>
                <a:spcPct val="87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600">
                <a:latin typeface="Calibri" pitchFamily="34" charset="0"/>
              </a:rPr>
              <a:t>a folyamat </a:t>
            </a:r>
          </a:p>
          <a:p>
            <a:pPr algn="ctr">
              <a:lnSpc>
                <a:spcPct val="87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600">
                <a:latin typeface="Calibri" pitchFamily="34" charset="0"/>
              </a:rPr>
              <a:t>lépései</a:t>
            </a:r>
          </a:p>
        </p:txBody>
      </p:sp>
      <p:sp>
        <p:nvSpPr>
          <p:cNvPr id="9" name="AutoShape 7"/>
          <p:cNvSpPr>
            <a:spLocks noChangeArrowheads="1"/>
          </p:cNvSpPr>
          <p:nvPr/>
        </p:nvSpPr>
        <p:spPr bwMode="auto">
          <a:xfrm>
            <a:off x="5245356" y="3542416"/>
            <a:ext cx="1489494" cy="574746"/>
          </a:xfrm>
          <a:prstGeom prst="roundRect">
            <a:avLst>
              <a:gd name="adj" fmla="val 292"/>
            </a:avLst>
          </a:prstGeom>
          <a:solidFill>
            <a:schemeClr val="bg2">
              <a:lumMod val="90000"/>
            </a:schemeClr>
          </a:solidFill>
          <a:ln w="9360">
            <a:solidFill>
              <a:schemeClr val="tx1"/>
            </a:solidFill>
            <a:round/>
            <a:headEnd/>
            <a:tailEnd/>
          </a:ln>
        </p:spPr>
        <p:txBody>
          <a:bodyPr lIns="90000" tIns="45000" rIns="90000" bIns="45000" anchor="ctr" anchorCtr="1"/>
          <a:lstStyle/>
          <a:p>
            <a:pPr algn="ctr">
              <a:lnSpc>
                <a:spcPct val="87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600" dirty="0">
                <a:latin typeface="Calibri" pitchFamily="34" charset="0"/>
              </a:rPr>
              <a:t>a </a:t>
            </a:r>
            <a:r>
              <a:rPr lang="hu-HU" sz="1600" dirty="0" smtClean="0">
                <a:latin typeface="Calibri" pitchFamily="34" charset="0"/>
              </a:rPr>
              <a:t>C</a:t>
            </a:r>
            <a:r>
              <a:rPr lang="en-GB" sz="1600" dirty="0" smtClean="0">
                <a:latin typeface="Calibri" pitchFamily="34" charset="0"/>
              </a:rPr>
              <a:t>PM </a:t>
            </a:r>
            <a:r>
              <a:rPr lang="en-GB" sz="1600" dirty="0" err="1">
                <a:latin typeface="Calibri" pitchFamily="34" charset="0"/>
              </a:rPr>
              <a:t>módszerei</a:t>
            </a:r>
            <a:endParaRPr lang="en-GB" sz="1600" dirty="0">
              <a:latin typeface="Calibri" pitchFamily="34" charset="0"/>
            </a:endParaRPr>
          </a:p>
        </p:txBody>
      </p:sp>
      <p:sp>
        <p:nvSpPr>
          <p:cNvPr id="10" name="AutoShape 8"/>
          <p:cNvSpPr>
            <a:spLocks noChangeArrowheads="1"/>
          </p:cNvSpPr>
          <p:nvPr/>
        </p:nvSpPr>
        <p:spPr bwMode="auto">
          <a:xfrm>
            <a:off x="7330978" y="3542416"/>
            <a:ext cx="1489494" cy="574746"/>
          </a:xfrm>
          <a:prstGeom prst="roundRect">
            <a:avLst>
              <a:gd name="adj" fmla="val 292"/>
            </a:avLst>
          </a:prstGeom>
          <a:solidFill>
            <a:schemeClr val="bg2">
              <a:lumMod val="90000"/>
            </a:schemeClr>
          </a:solidFill>
          <a:ln w="9360">
            <a:solidFill>
              <a:schemeClr val="tx1"/>
            </a:solidFill>
            <a:round/>
            <a:headEnd/>
            <a:tailEnd/>
          </a:ln>
        </p:spPr>
        <p:txBody>
          <a:bodyPr lIns="90000" tIns="45000" rIns="90000" bIns="45000" anchor="ctr" anchorCtr="1"/>
          <a:lstStyle/>
          <a:p>
            <a:pPr algn="ctr">
              <a:lnSpc>
                <a:spcPct val="87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600" dirty="0">
                <a:latin typeface="Calibri" pitchFamily="34" charset="0"/>
              </a:rPr>
              <a:t>a </a:t>
            </a:r>
            <a:r>
              <a:rPr lang="hu-HU" sz="1600" dirty="0" smtClean="0">
                <a:latin typeface="Calibri" pitchFamily="34" charset="0"/>
              </a:rPr>
              <a:t>C</a:t>
            </a:r>
            <a:r>
              <a:rPr lang="en-GB" sz="1600" dirty="0" smtClean="0">
                <a:latin typeface="Calibri" pitchFamily="34" charset="0"/>
              </a:rPr>
              <a:t>PM </a:t>
            </a:r>
            <a:r>
              <a:rPr lang="en-GB" sz="1600" dirty="0" err="1">
                <a:latin typeface="Calibri" pitchFamily="34" charset="0"/>
              </a:rPr>
              <a:t>területei</a:t>
            </a:r>
            <a:endParaRPr lang="en-GB" sz="1600" dirty="0">
              <a:latin typeface="Calibri" pitchFamily="34" charset="0"/>
            </a:endParaRPr>
          </a:p>
        </p:txBody>
      </p:sp>
      <p:cxnSp>
        <p:nvCxnSpPr>
          <p:cNvPr id="11" name="AutoShape 9"/>
          <p:cNvCxnSpPr>
            <a:cxnSpLocks noChangeShapeType="1"/>
            <a:stCxn id="6" idx="2"/>
            <a:endCxn id="4" idx="0"/>
          </p:cNvCxnSpPr>
          <p:nvPr/>
        </p:nvCxnSpPr>
        <p:spPr bwMode="auto">
          <a:xfrm rot="10800000" flipV="1">
            <a:off x="2937882" y="2037161"/>
            <a:ext cx="1190123" cy="460570"/>
          </a:xfrm>
          <a:prstGeom prst="bentConnector2">
            <a:avLst/>
          </a:prstGeom>
          <a:noFill/>
          <a:ln w="936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AutoShape 10"/>
          <p:cNvCxnSpPr>
            <a:cxnSpLocks noChangeShapeType="1"/>
            <a:stCxn id="6" idx="6"/>
            <a:endCxn id="5" idx="0"/>
          </p:cNvCxnSpPr>
          <p:nvPr/>
        </p:nvCxnSpPr>
        <p:spPr bwMode="auto">
          <a:xfrm>
            <a:off x="6175854" y="2037161"/>
            <a:ext cx="1395709" cy="460570"/>
          </a:xfrm>
          <a:prstGeom prst="bentConnector2">
            <a:avLst/>
          </a:prstGeom>
          <a:noFill/>
          <a:ln w="936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AutoShape 11"/>
          <p:cNvCxnSpPr>
            <a:cxnSpLocks noChangeShapeType="1"/>
            <a:stCxn id="4" idx="2"/>
            <a:endCxn id="8" idx="3"/>
          </p:cNvCxnSpPr>
          <p:nvPr/>
        </p:nvCxnSpPr>
        <p:spPr bwMode="auto">
          <a:xfrm rot="5400000">
            <a:off x="2540624" y="3432531"/>
            <a:ext cx="564603" cy="229912"/>
          </a:xfrm>
          <a:prstGeom prst="bentConnector2">
            <a:avLst/>
          </a:prstGeom>
          <a:noFill/>
          <a:ln w="936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AutoShape 12"/>
          <p:cNvCxnSpPr>
            <a:cxnSpLocks noChangeShapeType="1"/>
            <a:stCxn id="4" idx="2"/>
            <a:endCxn id="7" idx="3"/>
          </p:cNvCxnSpPr>
          <p:nvPr/>
        </p:nvCxnSpPr>
        <p:spPr bwMode="auto">
          <a:xfrm rot="5400000">
            <a:off x="2096458" y="3887591"/>
            <a:ext cx="1463828" cy="219018"/>
          </a:xfrm>
          <a:prstGeom prst="bentConnector2">
            <a:avLst/>
          </a:prstGeom>
          <a:noFill/>
          <a:ln w="936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AutoShape 13"/>
          <p:cNvCxnSpPr>
            <a:cxnSpLocks noChangeShapeType="1"/>
            <a:stCxn id="5" idx="1"/>
            <a:endCxn id="9" idx="0"/>
          </p:cNvCxnSpPr>
          <p:nvPr/>
        </p:nvCxnSpPr>
        <p:spPr bwMode="auto">
          <a:xfrm rot="10800000" flipV="1">
            <a:off x="5990103" y="2881458"/>
            <a:ext cx="557534" cy="660957"/>
          </a:xfrm>
          <a:prstGeom prst="bentConnector2">
            <a:avLst/>
          </a:prstGeom>
          <a:noFill/>
          <a:ln w="936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AutoShape 14"/>
          <p:cNvCxnSpPr>
            <a:cxnSpLocks noChangeShapeType="1"/>
            <a:stCxn id="5" idx="2"/>
            <a:endCxn id="10" idx="0"/>
          </p:cNvCxnSpPr>
          <p:nvPr/>
        </p:nvCxnSpPr>
        <p:spPr bwMode="auto">
          <a:xfrm rot="16200000" flipH="1">
            <a:off x="7685029" y="3151720"/>
            <a:ext cx="277230" cy="504162"/>
          </a:xfrm>
          <a:prstGeom prst="bentConnector3">
            <a:avLst>
              <a:gd name="adj1" fmla="val 50000"/>
            </a:avLst>
          </a:prstGeom>
          <a:noFill/>
          <a:ln w="936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" name="AutoShape 15"/>
          <p:cNvSpPr>
            <a:spLocks noChangeArrowheads="1"/>
          </p:cNvSpPr>
          <p:nvPr/>
        </p:nvSpPr>
        <p:spPr bwMode="auto">
          <a:xfrm>
            <a:off x="5245356" y="4308180"/>
            <a:ext cx="1489494" cy="574746"/>
          </a:xfrm>
          <a:prstGeom prst="roundRect">
            <a:avLst>
              <a:gd name="adj" fmla="val 292"/>
            </a:avLst>
          </a:prstGeom>
          <a:solidFill>
            <a:schemeClr val="bg2">
              <a:lumMod val="90000"/>
            </a:schemeClr>
          </a:solidFill>
          <a:ln w="9360">
            <a:solidFill>
              <a:schemeClr val="tx1"/>
            </a:solidFill>
            <a:round/>
            <a:headEnd/>
            <a:tailEnd/>
          </a:ln>
        </p:spPr>
        <p:txBody>
          <a:bodyPr lIns="90000" tIns="45000" rIns="90000" bIns="45000" anchor="ctr" anchorCtr="1"/>
          <a:lstStyle/>
          <a:p>
            <a:pPr algn="ctr">
              <a:lnSpc>
                <a:spcPct val="87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600" dirty="0">
                <a:latin typeface="Calibri" pitchFamily="34" charset="0"/>
              </a:rPr>
              <a:t>a </a:t>
            </a:r>
            <a:r>
              <a:rPr lang="hu-HU" sz="1600" dirty="0" smtClean="0">
                <a:latin typeface="Calibri" pitchFamily="34" charset="0"/>
              </a:rPr>
              <a:t>C</a:t>
            </a:r>
            <a:r>
              <a:rPr lang="en-GB" sz="1600" dirty="0" smtClean="0">
                <a:latin typeface="Calibri" pitchFamily="34" charset="0"/>
              </a:rPr>
              <a:t>PM </a:t>
            </a:r>
            <a:r>
              <a:rPr lang="en-GB" sz="1600" dirty="0" err="1">
                <a:latin typeface="Calibri" pitchFamily="34" charset="0"/>
              </a:rPr>
              <a:t>szabványai</a:t>
            </a:r>
            <a:endParaRPr lang="en-GB" sz="1600" dirty="0">
              <a:latin typeface="Calibri" pitchFamily="34" charset="0"/>
            </a:endParaRPr>
          </a:p>
        </p:txBody>
      </p:sp>
      <p:cxnSp>
        <p:nvCxnSpPr>
          <p:cNvPr id="18" name="AutoShape 16"/>
          <p:cNvCxnSpPr>
            <a:cxnSpLocks noChangeShapeType="1"/>
            <a:stCxn id="9" idx="2"/>
            <a:endCxn id="17" idx="0"/>
          </p:cNvCxnSpPr>
          <p:nvPr/>
        </p:nvCxnSpPr>
        <p:spPr bwMode="auto">
          <a:xfrm>
            <a:off x="5990925" y="4117162"/>
            <a:ext cx="1642" cy="191018"/>
          </a:xfrm>
          <a:prstGeom prst="bentConnector3">
            <a:avLst>
              <a:gd name="adj1" fmla="val 50000"/>
            </a:avLst>
          </a:prstGeom>
          <a:noFill/>
          <a:ln w="936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" name="AutoShape 25"/>
          <p:cNvSpPr>
            <a:spLocks noChangeArrowheads="1"/>
          </p:cNvSpPr>
          <p:nvPr/>
        </p:nvSpPr>
        <p:spPr bwMode="auto">
          <a:xfrm>
            <a:off x="3309843" y="3924453"/>
            <a:ext cx="1303924" cy="574746"/>
          </a:xfrm>
          <a:prstGeom prst="roundRect">
            <a:avLst>
              <a:gd name="adj" fmla="val 292"/>
            </a:avLst>
          </a:prstGeom>
          <a:solidFill>
            <a:schemeClr val="bg2">
              <a:lumMod val="90000"/>
            </a:schemeClr>
          </a:solidFill>
          <a:ln w="9360">
            <a:solidFill>
              <a:schemeClr val="tx1"/>
            </a:solidFill>
            <a:round/>
            <a:headEnd/>
            <a:tailEnd/>
          </a:ln>
        </p:spPr>
        <p:txBody>
          <a:bodyPr lIns="90000" tIns="45000" rIns="90000" bIns="45000" anchor="ctr" anchorCtr="1"/>
          <a:lstStyle/>
          <a:p>
            <a:pPr algn="ctr">
              <a:lnSpc>
                <a:spcPct val="87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600">
                <a:latin typeface="Calibri" pitchFamily="34" charset="0"/>
              </a:rPr>
              <a:t>az építés</a:t>
            </a:r>
          </a:p>
          <a:p>
            <a:pPr algn="ctr">
              <a:lnSpc>
                <a:spcPct val="87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600">
                <a:latin typeface="Calibri" pitchFamily="34" charset="0"/>
              </a:rPr>
              <a:t>sajátosságai</a:t>
            </a:r>
          </a:p>
        </p:txBody>
      </p:sp>
      <p:cxnSp>
        <p:nvCxnSpPr>
          <p:cNvPr id="20" name="AutoShape 26"/>
          <p:cNvCxnSpPr>
            <a:cxnSpLocks noChangeShapeType="1"/>
            <a:stCxn id="4" idx="2"/>
            <a:endCxn id="19" idx="1"/>
          </p:cNvCxnSpPr>
          <p:nvPr/>
        </p:nvCxnSpPr>
        <p:spPr bwMode="auto">
          <a:xfrm rot="16200000" flipH="1">
            <a:off x="2650542" y="3552525"/>
            <a:ext cx="946641" cy="371962"/>
          </a:xfrm>
          <a:prstGeom prst="bentConnector2">
            <a:avLst/>
          </a:prstGeom>
          <a:noFill/>
          <a:ln w="936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" name="AutoShape 27"/>
          <p:cNvSpPr>
            <a:spLocks noChangeArrowheads="1"/>
          </p:cNvSpPr>
          <p:nvPr/>
        </p:nvSpPr>
        <p:spPr bwMode="auto">
          <a:xfrm>
            <a:off x="7330978" y="4308180"/>
            <a:ext cx="1489494" cy="383728"/>
          </a:xfrm>
          <a:prstGeom prst="roundRect">
            <a:avLst>
              <a:gd name="adj" fmla="val 440"/>
            </a:avLst>
          </a:prstGeom>
          <a:solidFill>
            <a:schemeClr val="accent3">
              <a:lumMod val="20000"/>
              <a:lumOff val="80000"/>
            </a:schemeClr>
          </a:solidFill>
          <a:ln w="9360">
            <a:solidFill>
              <a:schemeClr val="tx1"/>
            </a:solidFill>
            <a:round/>
            <a:headEnd/>
            <a:tailEnd/>
          </a:ln>
        </p:spPr>
        <p:txBody>
          <a:bodyPr lIns="90000" tIns="45000" rIns="90000" bIns="45000" anchor="ctr" anchorCtr="1"/>
          <a:lstStyle/>
          <a:p>
            <a:pPr algn="ctr">
              <a:lnSpc>
                <a:spcPct val="87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600">
                <a:latin typeface="Calibri" pitchFamily="34" charset="0"/>
              </a:rPr>
              <a:t>költség</a:t>
            </a:r>
          </a:p>
        </p:txBody>
      </p:sp>
      <p:sp>
        <p:nvSpPr>
          <p:cNvPr id="22" name="AutoShape 28"/>
          <p:cNvSpPr>
            <a:spLocks noChangeArrowheads="1"/>
          </p:cNvSpPr>
          <p:nvPr/>
        </p:nvSpPr>
        <p:spPr bwMode="auto">
          <a:xfrm>
            <a:off x="7330978" y="4845737"/>
            <a:ext cx="1489494" cy="383728"/>
          </a:xfrm>
          <a:prstGeom prst="roundRect">
            <a:avLst>
              <a:gd name="adj" fmla="val 440"/>
            </a:avLst>
          </a:prstGeom>
          <a:solidFill>
            <a:schemeClr val="accent3">
              <a:lumMod val="20000"/>
              <a:lumOff val="80000"/>
            </a:schemeClr>
          </a:solidFill>
          <a:ln w="9360">
            <a:solidFill>
              <a:schemeClr val="tx1"/>
            </a:solidFill>
            <a:round/>
            <a:headEnd/>
            <a:tailEnd/>
          </a:ln>
        </p:spPr>
        <p:txBody>
          <a:bodyPr lIns="90000" tIns="45000" rIns="90000" bIns="45000" anchor="ctr" anchorCtr="1"/>
          <a:lstStyle/>
          <a:p>
            <a:pPr algn="ctr">
              <a:lnSpc>
                <a:spcPct val="87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600">
                <a:latin typeface="Calibri" pitchFamily="34" charset="0"/>
              </a:rPr>
              <a:t>idő</a:t>
            </a:r>
          </a:p>
        </p:txBody>
      </p:sp>
      <p:sp>
        <p:nvSpPr>
          <p:cNvPr id="23" name="AutoShape 29"/>
          <p:cNvSpPr>
            <a:spLocks noChangeArrowheads="1"/>
          </p:cNvSpPr>
          <p:nvPr/>
        </p:nvSpPr>
        <p:spPr bwMode="auto">
          <a:xfrm>
            <a:off x="7330978" y="6069608"/>
            <a:ext cx="1489494" cy="383728"/>
          </a:xfrm>
          <a:prstGeom prst="roundRect">
            <a:avLst>
              <a:gd name="adj" fmla="val 440"/>
            </a:avLst>
          </a:prstGeom>
          <a:solidFill>
            <a:schemeClr val="accent3">
              <a:lumMod val="20000"/>
              <a:lumOff val="80000"/>
            </a:schemeClr>
          </a:solidFill>
          <a:ln w="9360">
            <a:solidFill>
              <a:schemeClr val="tx1"/>
            </a:solidFill>
            <a:round/>
            <a:headEnd/>
            <a:tailEnd/>
          </a:ln>
        </p:spPr>
        <p:txBody>
          <a:bodyPr lIns="90000" tIns="45000" rIns="90000" bIns="45000" anchor="ctr" anchorCtr="1"/>
          <a:lstStyle/>
          <a:p>
            <a:pPr algn="ctr">
              <a:lnSpc>
                <a:spcPct val="87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600">
                <a:latin typeface="Calibri" pitchFamily="34" charset="0"/>
              </a:rPr>
              <a:t>minőség</a:t>
            </a:r>
          </a:p>
        </p:txBody>
      </p:sp>
      <p:sp>
        <p:nvSpPr>
          <p:cNvPr id="24" name="AutoShape 30"/>
          <p:cNvSpPr>
            <a:spLocks noChangeArrowheads="1"/>
          </p:cNvSpPr>
          <p:nvPr/>
        </p:nvSpPr>
        <p:spPr bwMode="auto">
          <a:xfrm>
            <a:off x="5245356" y="5266654"/>
            <a:ext cx="1489494" cy="574746"/>
          </a:xfrm>
          <a:prstGeom prst="roundRect">
            <a:avLst>
              <a:gd name="adj" fmla="val 292"/>
            </a:avLst>
          </a:prstGeom>
          <a:solidFill>
            <a:schemeClr val="bg2">
              <a:lumMod val="90000"/>
            </a:schemeClr>
          </a:solidFill>
          <a:ln w="9360">
            <a:solidFill>
              <a:schemeClr val="tx1"/>
            </a:solidFill>
            <a:round/>
            <a:headEnd/>
            <a:tailEnd/>
          </a:ln>
        </p:spPr>
        <p:txBody>
          <a:bodyPr lIns="90000" tIns="45000" rIns="90000" bIns="45000" anchor="ctr" anchorCtr="1"/>
          <a:lstStyle/>
          <a:p>
            <a:pPr algn="ctr">
              <a:lnSpc>
                <a:spcPct val="87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600">
                <a:latin typeface="Calibri" pitchFamily="34" charset="0"/>
              </a:rPr>
              <a:t>projekt-</a:t>
            </a:r>
          </a:p>
          <a:p>
            <a:pPr algn="ctr">
              <a:lnSpc>
                <a:spcPct val="87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600">
                <a:latin typeface="Calibri" pitchFamily="34" charset="0"/>
              </a:rPr>
              <a:t>tervezés</a:t>
            </a:r>
          </a:p>
        </p:txBody>
      </p:sp>
      <p:cxnSp>
        <p:nvCxnSpPr>
          <p:cNvPr id="25" name="AutoShape 31"/>
          <p:cNvCxnSpPr>
            <a:cxnSpLocks noChangeShapeType="1"/>
            <a:stCxn id="24" idx="3"/>
            <a:endCxn id="21" idx="1"/>
          </p:cNvCxnSpPr>
          <p:nvPr/>
        </p:nvCxnSpPr>
        <p:spPr bwMode="auto">
          <a:xfrm flipV="1">
            <a:off x="6734851" y="4499199"/>
            <a:ext cx="596127" cy="1053137"/>
          </a:xfrm>
          <a:prstGeom prst="bentConnector3">
            <a:avLst>
              <a:gd name="adj1" fmla="val 50000"/>
            </a:avLst>
          </a:prstGeom>
          <a:noFill/>
          <a:ln w="936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" name="AutoShape 32"/>
          <p:cNvCxnSpPr>
            <a:cxnSpLocks noChangeShapeType="1"/>
            <a:stCxn id="24" idx="3"/>
            <a:endCxn id="22" idx="1"/>
          </p:cNvCxnSpPr>
          <p:nvPr/>
        </p:nvCxnSpPr>
        <p:spPr bwMode="auto">
          <a:xfrm flipV="1">
            <a:off x="6734851" y="5036756"/>
            <a:ext cx="596127" cy="515581"/>
          </a:xfrm>
          <a:prstGeom prst="bentConnector3">
            <a:avLst>
              <a:gd name="adj1" fmla="val 50000"/>
            </a:avLst>
          </a:prstGeom>
          <a:noFill/>
          <a:ln w="936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" name="AutoShape 33"/>
          <p:cNvCxnSpPr>
            <a:cxnSpLocks noChangeShapeType="1"/>
            <a:stCxn id="24" idx="3"/>
            <a:endCxn id="23" idx="1"/>
          </p:cNvCxnSpPr>
          <p:nvPr/>
        </p:nvCxnSpPr>
        <p:spPr bwMode="auto">
          <a:xfrm>
            <a:off x="6734851" y="5554027"/>
            <a:ext cx="596127" cy="708289"/>
          </a:xfrm>
          <a:prstGeom prst="bentConnector3">
            <a:avLst>
              <a:gd name="adj1" fmla="val 50000"/>
            </a:avLst>
          </a:prstGeom>
          <a:noFill/>
          <a:ln w="936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8" name="AutoShape 28"/>
          <p:cNvSpPr>
            <a:spLocks noChangeArrowheads="1"/>
          </p:cNvSpPr>
          <p:nvPr/>
        </p:nvSpPr>
        <p:spPr bwMode="auto">
          <a:xfrm>
            <a:off x="7330156" y="5360472"/>
            <a:ext cx="1489494" cy="383728"/>
          </a:xfrm>
          <a:prstGeom prst="roundRect">
            <a:avLst>
              <a:gd name="adj" fmla="val 440"/>
            </a:avLst>
          </a:prstGeom>
          <a:solidFill>
            <a:schemeClr val="accent3">
              <a:lumMod val="20000"/>
              <a:lumOff val="80000"/>
            </a:schemeClr>
          </a:solidFill>
          <a:ln w="9360">
            <a:solidFill>
              <a:schemeClr val="tx1"/>
            </a:solidFill>
            <a:round/>
            <a:headEnd/>
            <a:tailEnd/>
          </a:ln>
        </p:spPr>
        <p:txBody>
          <a:bodyPr lIns="90000" tIns="45000" rIns="90000" bIns="45000" anchor="ctr" anchorCtr="1"/>
          <a:lstStyle/>
          <a:p>
            <a:pPr algn="ctr">
              <a:lnSpc>
                <a:spcPct val="87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hu-HU" sz="1600" dirty="0" smtClean="0">
                <a:latin typeface="Calibri" pitchFamily="34" charset="0"/>
              </a:rPr>
              <a:t>mennyiség</a:t>
            </a:r>
            <a:endParaRPr lang="en-GB" sz="1600" dirty="0">
              <a:latin typeface="Calibri" pitchFamily="34" charset="0"/>
            </a:endParaRPr>
          </a:p>
        </p:txBody>
      </p:sp>
      <p:cxnSp>
        <p:nvCxnSpPr>
          <p:cNvPr id="29" name="Szögletes összekötő 28"/>
          <p:cNvCxnSpPr>
            <a:stCxn id="28" idx="1"/>
            <a:endCxn id="24" idx="3"/>
          </p:cNvCxnSpPr>
          <p:nvPr/>
        </p:nvCxnSpPr>
        <p:spPr bwMode="auto">
          <a:xfrm rot="10800000" flipV="1">
            <a:off x="6734852" y="5552336"/>
            <a:ext cx="595306" cy="1691"/>
          </a:xfrm>
          <a:prstGeom prst="bentConnector3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1" name="AutoShape 25"/>
          <p:cNvSpPr>
            <a:spLocks noChangeArrowheads="1"/>
          </p:cNvSpPr>
          <p:nvPr/>
        </p:nvSpPr>
        <p:spPr bwMode="auto">
          <a:xfrm>
            <a:off x="3309843" y="4882926"/>
            <a:ext cx="1303924" cy="574746"/>
          </a:xfrm>
          <a:prstGeom prst="roundRect">
            <a:avLst>
              <a:gd name="adj" fmla="val 292"/>
            </a:avLst>
          </a:prstGeom>
          <a:solidFill>
            <a:schemeClr val="bg2">
              <a:lumMod val="90000"/>
            </a:schemeClr>
          </a:solidFill>
          <a:ln w="9360">
            <a:solidFill>
              <a:schemeClr val="tx1"/>
            </a:solidFill>
            <a:round/>
            <a:headEnd/>
            <a:tailEnd/>
          </a:ln>
        </p:spPr>
        <p:txBody>
          <a:bodyPr lIns="90000" tIns="45000" rIns="90000" bIns="45000" anchor="ctr" anchorCtr="1"/>
          <a:lstStyle/>
          <a:p>
            <a:pPr algn="ctr">
              <a:lnSpc>
                <a:spcPct val="87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hu-HU" sz="1600" dirty="0" smtClean="0">
                <a:latin typeface="Calibri" pitchFamily="34" charset="0"/>
              </a:rPr>
              <a:t>tervezés és</a:t>
            </a:r>
          </a:p>
          <a:p>
            <a:pPr algn="ctr">
              <a:lnSpc>
                <a:spcPct val="87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hu-HU" sz="1600" dirty="0" smtClean="0">
                <a:latin typeface="Calibri" pitchFamily="34" charset="0"/>
              </a:rPr>
              <a:t>irányítás</a:t>
            </a:r>
            <a:endParaRPr lang="en-GB" sz="1600" dirty="0">
              <a:latin typeface="Calibri" pitchFamily="34" charset="0"/>
            </a:endParaRPr>
          </a:p>
        </p:txBody>
      </p:sp>
      <p:cxnSp>
        <p:nvCxnSpPr>
          <p:cNvPr id="38" name="Szögletes összekötő 37"/>
          <p:cNvCxnSpPr>
            <a:stCxn id="7" idx="3"/>
            <a:endCxn id="31" idx="1"/>
          </p:cNvCxnSpPr>
          <p:nvPr/>
        </p:nvCxnSpPr>
        <p:spPr>
          <a:xfrm>
            <a:off x="2718863" y="4729014"/>
            <a:ext cx="590980" cy="441285"/>
          </a:xfrm>
          <a:prstGeom prst="bentConnector3">
            <a:avLst>
              <a:gd name="adj1" fmla="val 37137"/>
            </a:avLst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églalap 29"/>
          <p:cNvSpPr/>
          <p:nvPr/>
        </p:nvSpPr>
        <p:spPr>
          <a:xfrm>
            <a:off x="4139952" y="476672"/>
            <a:ext cx="2160240" cy="792088"/>
          </a:xfrm>
          <a:prstGeom prst="rect">
            <a:avLst/>
          </a:prstGeom>
          <a:ln w="952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BERUHÁZÁSI TERV</a:t>
            </a:r>
          </a:p>
        </p:txBody>
      </p:sp>
      <p:sp>
        <p:nvSpPr>
          <p:cNvPr id="32" name="Téglalap 31"/>
          <p:cNvSpPr/>
          <p:nvPr/>
        </p:nvSpPr>
        <p:spPr>
          <a:xfrm>
            <a:off x="1907704" y="1052736"/>
            <a:ext cx="2016224" cy="792088"/>
          </a:xfrm>
          <a:prstGeom prst="rect">
            <a:avLst/>
          </a:prstGeom>
          <a:ln w="952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ÉPÍTÉSZETI PROGRAM</a:t>
            </a:r>
          </a:p>
        </p:txBody>
      </p:sp>
      <p:sp>
        <p:nvSpPr>
          <p:cNvPr id="33" name="Téglalap 32"/>
          <p:cNvSpPr/>
          <p:nvPr/>
        </p:nvSpPr>
        <p:spPr>
          <a:xfrm>
            <a:off x="6516216" y="1052736"/>
            <a:ext cx="2016224" cy="792088"/>
          </a:xfrm>
          <a:prstGeom prst="rect">
            <a:avLst/>
          </a:prstGeom>
          <a:ln w="952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MEGVALÓSÍT-HATÓSÁGI TANULMÁNY</a:t>
            </a:r>
          </a:p>
        </p:txBody>
      </p:sp>
      <p:cxnSp>
        <p:nvCxnSpPr>
          <p:cNvPr id="40" name="Szögletes összekötő 39"/>
          <p:cNvCxnSpPr>
            <a:stCxn id="30" idx="1"/>
            <a:endCxn id="32" idx="0"/>
          </p:cNvCxnSpPr>
          <p:nvPr/>
        </p:nvCxnSpPr>
        <p:spPr>
          <a:xfrm rot="10800000" flipV="1">
            <a:off x="2915816" y="872716"/>
            <a:ext cx="1224136" cy="180020"/>
          </a:xfrm>
          <a:prstGeom prst="bentConnector2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Alak 42"/>
          <p:cNvCxnSpPr>
            <a:stCxn id="30" idx="3"/>
            <a:endCxn id="33" idx="0"/>
          </p:cNvCxnSpPr>
          <p:nvPr/>
        </p:nvCxnSpPr>
        <p:spPr>
          <a:xfrm>
            <a:off x="6300192" y="872716"/>
            <a:ext cx="1224136" cy="180020"/>
          </a:xfrm>
          <a:prstGeom prst="bentConnector2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1679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PM tudásterületek (PMBOK) 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584282"/>
            <a:ext cx="6870822" cy="4797599"/>
          </a:xfrm>
        </p:spPr>
      </p:pic>
    </p:spTree>
    <p:extLst>
      <p:ext uri="{BB962C8B-B14F-4D97-AF65-F5344CB8AC3E}">
        <p14:creationId xmlns:p14="http://schemas.microsoft.com/office/powerpoint/2010/main" val="3859395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PM tudásterületek (PMBOK) </a:t>
            </a:r>
            <a:endParaRPr lang="hu-HU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1" y="1268760"/>
            <a:ext cx="9136999" cy="5267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566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5B03F-4984-4F2E-86A6-35BE1C5F4699}" type="slidenum">
              <a:rPr lang="hu-HU" smtClean="0">
                <a:solidFill>
                  <a:srgbClr val="EEECE1">
                    <a:lumMod val="50000"/>
                  </a:srgbClr>
                </a:solidFill>
              </a:rPr>
              <a:pPr/>
              <a:t>15</a:t>
            </a:fld>
            <a:endParaRPr lang="hu-HU">
              <a:solidFill>
                <a:srgbClr val="EEECE1">
                  <a:lumMod val="50000"/>
                </a:srgbClr>
              </a:solidFill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3977948" y="2957286"/>
            <a:ext cx="6383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 smtClean="0">
                <a:solidFill>
                  <a:prstClr val="white">
                    <a:lumMod val="75000"/>
                  </a:prstClr>
                </a:solidFill>
              </a:rPr>
              <a:t>miért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3007811" y="3740846"/>
            <a:ext cx="4988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solidFill>
                  <a:prstClr val="white">
                    <a:lumMod val="75000"/>
                  </a:prstClr>
                </a:solidFill>
              </a:rPr>
              <a:t>mit</a:t>
            </a:r>
            <a:endParaRPr lang="hu-HU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1259632" y="4274313"/>
            <a:ext cx="9437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dirty="0" smtClean="0">
                <a:solidFill>
                  <a:prstClr val="white">
                    <a:lumMod val="75000"/>
                  </a:prstClr>
                </a:solidFill>
              </a:rPr>
              <a:t>hogyan</a:t>
            </a:r>
            <a:endParaRPr lang="hu-HU" sz="2000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668771" y="5343599"/>
            <a:ext cx="8613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smtClean="0">
                <a:solidFill>
                  <a:prstClr val="white">
                    <a:lumMod val="75000"/>
                  </a:prstClr>
                </a:solidFill>
              </a:rPr>
              <a:t>mivel</a:t>
            </a:r>
            <a:endParaRPr lang="hu-HU" sz="2400" dirty="0">
              <a:solidFill>
                <a:prstClr val="white">
                  <a:lumMod val="75000"/>
                </a:prstClr>
              </a:solidFill>
            </a:endParaRPr>
          </a:p>
        </p:txBody>
      </p:sp>
      <p:cxnSp>
        <p:nvCxnSpPr>
          <p:cNvPr id="11" name="Egyenes összekötő 10"/>
          <p:cNvCxnSpPr/>
          <p:nvPr/>
        </p:nvCxnSpPr>
        <p:spPr>
          <a:xfrm flipH="1">
            <a:off x="5004048" y="2348880"/>
            <a:ext cx="72008" cy="741566"/>
          </a:xfrm>
          <a:prstGeom prst="line">
            <a:avLst/>
          </a:prstGeom>
          <a:ln w="762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Szövegdoboz 17"/>
          <p:cNvSpPr txBox="1"/>
          <p:nvPr/>
        </p:nvSpPr>
        <p:spPr>
          <a:xfrm>
            <a:off x="3845326" y="3090446"/>
            <a:ext cx="1847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hu-HU" sz="1600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5004048" y="620688"/>
            <a:ext cx="36724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>
                <a:solidFill>
                  <a:srgbClr val="EEECE1">
                    <a:lumMod val="75000"/>
                  </a:srgbClr>
                </a:solidFill>
              </a:rPr>
              <a:t>BEVEZETÉS</a:t>
            </a:r>
          </a:p>
          <a:p>
            <a:endParaRPr lang="hu-HU" sz="2800" dirty="0">
              <a:solidFill>
                <a:srgbClr val="EEECE1">
                  <a:lumMod val="75000"/>
                </a:srgbClr>
              </a:solidFill>
            </a:endParaRPr>
          </a:p>
        </p:txBody>
      </p:sp>
      <p:cxnSp>
        <p:nvCxnSpPr>
          <p:cNvPr id="13" name="Egyenes összekötő 12"/>
          <p:cNvCxnSpPr/>
          <p:nvPr/>
        </p:nvCxnSpPr>
        <p:spPr>
          <a:xfrm flipH="1">
            <a:off x="2431748" y="4445442"/>
            <a:ext cx="1420172" cy="279702"/>
          </a:xfrm>
          <a:prstGeom prst="line">
            <a:avLst/>
          </a:prstGeom>
          <a:ln w="762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gyenes összekötő 13"/>
          <p:cNvCxnSpPr/>
          <p:nvPr/>
        </p:nvCxnSpPr>
        <p:spPr>
          <a:xfrm flipH="1">
            <a:off x="3995936" y="3260459"/>
            <a:ext cx="936104" cy="1032637"/>
          </a:xfrm>
          <a:prstGeom prst="line">
            <a:avLst/>
          </a:prstGeom>
          <a:ln w="762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Kép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0249" y="3740846"/>
            <a:ext cx="4396239" cy="2472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877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4.90287E-6 L 0.53454 0.0816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719" y="407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5" presetID="35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22222E-6 4.75486E-6 L -1.51198 4.75486E-6 " pathEditMode="relative" rAng="0" ptsTypes="AA">
                                      <p:cBhvr>
                                        <p:cTn id="16" dur="4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60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5" grpId="2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információk a félévről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pt-BR" b="1" dirty="0" smtClean="0"/>
              <a:t>tematik</a:t>
            </a:r>
            <a:r>
              <a:rPr lang="hu-HU" b="1" dirty="0"/>
              <a:t>a, ütemterv</a:t>
            </a:r>
            <a:endParaRPr lang="pt-BR" b="1" dirty="0"/>
          </a:p>
          <a:p>
            <a:r>
              <a:rPr lang="hu-HU" b="1" dirty="0"/>
              <a:t>a </a:t>
            </a:r>
            <a:r>
              <a:rPr lang="hu-HU" b="1" dirty="0" smtClean="0"/>
              <a:t>teljesítés feltételei</a:t>
            </a:r>
            <a:endParaRPr lang="hu-HU" b="1" dirty="0"/>
          </a:p>
          <a:p>
            <a:r>
              <a:rPr lang="hu-HU" b="1" dirty="0"/>
              <a:t>kötelező olvasmányok</a:t>
            </a:r>
          </a:p>
          <a:p>
            <a:r>
              <a:rPr lang="hu-HU" b="1" dirty="0" smtClean="0"/>
              <a:t>zárthelyik</a:t>
            </a:r>
            <a:endParaRPr lang="hu-HU" b="1" dirty="0"/>
          </a:p>
          <a:p>
            <a:r>
              <a:rPr lang="hu-HU" b="1" dirty="0"/>
              <a:t>gyakorlati feladatok </a:t>
            </a:r>
            <a:endParaRPr lang="hu-HU" b="1" dirty="0" smtClean="0"/>
          </a:p>
          <a:p>
            <a:r>
              <a:rPr lang="hu-HU" b="1" dirty="0" smtClean="0"/>
              <a:t>TDK</a:t>
            </a:r>
            <a:endParaRPr lang="hu-HU" b="1" dirty="0"/>
          </a:p>
          <a:p>
            <a:r>
              <a:rPr lang="hu-HU" b="1" dirty="0" smtClean="0"/>
              <a:t>felmérés, részvétel</a:t>
            </a:r>
            <a:endParaRPr lang="hu-HU" b="1" dirty="0"/>
          </a:p>
          <a:p>
            <a:r>
              <a:rPr lang="hu-HU" b="1" dirty="0" err="1"/>
              <a:t>ProJack</a:t>
            </a:r>
            <a:r>
              <a:rPr lang="hu-HU" b="1" dirty="0"/>
              <a:t> szoftver használata</a:t>
            </a:r>
          </a:p>
          <a:p>
            <a:r>
              <a:rPr lang="hu-HU" b="1" dirty="0"/>
              <a:t>honlapok: </a:t>
            </a:r>
            <a:endParaRPr lang="hu-HU" b="1" dirty="0" smtClean="0"/>
          </a:p>
          <a:p>
            <a:r>
              <a:rPr lang="hu-HU" b="1" dirty="0">
                <a:hlinkClick r:id="rId3"/>
              </a:rPr>
              <a:t>http://mono.eik.bme.hu/~zrostas</a:t>
            </a:r>
            <a:r>
              <a:rPr lang="hu-HU" b="1" dirty="0" smtClean="0">
                <a:hlinkClick r:id="rId3"/>
              </a:rPr>
              <a:t>/</a:t>
            </a:r>
            <a:endParaRPr lang="hu-HU" b="1" dirty="0" smtClean="0"/>
          </a:p>
          <a:p>
            <a:r>
              <a:rPr lang="hu-HU" b="1" dirty="0">
                <a:hlinkClick r:id="rId4"/>
              </a:rPr>
              <a:t>https://epitesmenedzsment.wordpress.com</a:t>
            </a:r>
            <a:r>
              <a:rPr lang="hu-HU" b="1" dirty="0" smtClean="0">
                <a:hlinkClick r:id="rId4"/>
              </a:rPr>
              <a:t>/</a:t>
            </a:r>
            <a:r>
              <a:rPr lang="hu-HU" b="1" dirty="0" smtClean="0"/>
              <a:t> </a:t>
            </a:r>
            <a:endParaRPr lang="hu-HU" b="1" dirty="0"/>
          </a:p>
          <a:p>
            <a:endParaRPr lang="hu-HU" b="1" dirty="0"/>
          </a:p>
        </p:txBody>
      </p:sp>
    </p:spTree>
    <p:extLst>
      <p:ext uri="{BB962C8B-B14F-4D97-AF65-F5344CB8AC3E}">
        <p14:creationId xmlns:p14="http://schemas.microsoft.com/office/powerpoint/2010/main" val="444685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274740" y="1970083"/>
            <a:ext cx="1080120" cy="864096"/>
          </a:xfrm>
        </p:spPr>
        <p:txBody>
          <a:bodyPr/>
          <a:lstStyle/>
          <a:p>
            <a:r>
              <a:rPr lang="hu-HU" dirty="0" smtClean="0"/>
              <a:t>4 M</a:t>
            </a:r>
            <a:endParaRPr lang="hu-HU" dirty="0"/>
          </a:p>
        </p:txBody>
      </p:sp>
      <p:sp>
        <p:nvSpPr>
          <p:cNvPr id="4" name="Tartalom helye 7"/>
          <p:cNvSpPr>
            <a:spLocks noGrp="1"/>
          </p:cNvSpPr>
          <p:nvPr>
            <p:ph idx="1"/>
          </p:nvPr>
        </p:nvSpPr>
        <p:spPr>
          <a:xfrm>
            <a:off x="2339752" y="4536504"/>
            <a:ext cx="6552728" cy="2348880"/>
          </a:xfrm>
        </p:spPr>
        <p:txBody>
          <a:bodyPr>
            <a:normAutofit fontScale="92500" lnSpcReduction="10000"/>
          </a:bodyPr>
          <a:lstStyle/>
          <a:p>
            <a:r>
              <a:rPr lang="hu-HU" b="1" dirty="0" smtClean="0"/>
              <a:t>1. alkotó, kreatív </a:t>
            </a:r>
            <a:r>
              <a:rPr lang="hu-HU" sz="2800" b="1" dirty="0" smtClean="0">
                <a:solidFill>
                  <a:srgbClr val="C00000"/>
                </a:solidFill>
              </a:rPr>
              <a:t>MŰVÉSZ</a:t>
            </a:r>
            <a:endParaRPr lang="hu-HU" sz="2800" b="1" dirty="0" smtClean="0">
              <a:solidFill>
                <a:srgbClr val="C00000"/>
              </a:solidFill>
            </a:endParaRPr>
          </a:p>
          <a:p>
            <a:r>
              <a:rPr lang="hu-HU" b="1" dirty="0" smtClean="0"/>
              <a:t>2. precíz és alapos </a:t>
            </a:r>
            <a:r>
              <a:rPr lang="hu-HU" sz="2800" b="1" dirty="0" smtClean="0">
                <a:solidFill>
                  <a:srgbClr val="C00000"/>
                </a:solidFill>
              </a:rPr>
              <a:t>MÉRNÖK</a:t>
            </a:r>
          </a:p>
          <a:p>
            <a:r>
              <a:rPr lang="hu-HU" b="1" dirty="0" smtClean="0"/>
              <a:t>3. határozott és hatékony </a:t>
            </a:r>
            <a:r>
              <a:rPr lang="hu-HU" sz="2800" b="1" dirty="0" smtClean="0">
                <a:solidFill>
                  <a:srgbClr val="C00000"/>
                </a:solidFill>
              </a:rPr>
              <a:t>MENEDZSER</a:t>
            </a:r>
            <a:endParaRPr lang="hu-HU" sz="2800" b="1" dirty="0" smtClean="0">
              <a:solidFill>
                <a:srgbClr val="C00000"/>
              </a:solidFill>
            </a:endParaRPr>
          </a:p>
          <a:p>
            <a:r>
              <a:rPr lang="hu-HU" b="1" dirty="0" smtClean="0"/>
              <a:t>4. okos és szelíd </a:t>
            </a:r>
            <a:r>
              <a:rPr lang="hu-HU" sz="2800" b="1" dirty="0" smtClean="0">
                <a:solidFill>
                  <a:srgbClr val="C00000"/>
                </a:solidFill>
              </a:rPr>
              <a:t>MEDIÁTOR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95143"/>
            <a:ext cx="4775324" cy="4213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" name="Körbe nyíl 2"/>
          <p:cNvSpPr/>
          <p:nvPr/>
        </p:nvSpPr>
        <p:spPr>
          <a:xfrm>
            <a:off x="5813580" y="1628800"/>
            <a:ext cx="1547056" cy="1592796"/>
          </a:xfrm>
          <a:prstGeom prst="circularArrow">
            <a:avLst>
              <a:gd name="adj1" fmla="val 11922"/>
              <a:gd name="adj2" fmla="val 930601"/>
              <a:gd name="adj3" fmla="val 6132968"/>
              <a:gd name="adj4" fmla="val 14184345"/>
              <a:gd name="adj5" fmla="val 9387"/>
            </a:avLst>
          </a:prstGeom>
          <a:ln w="952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667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b="1" dirty="0" smtClean="0"/>
              <a:t>egyensúly</a:t>
            </a:r>
            <a:endParaRPr lang="hu-HU" dirty="0"/>
          </a:p>
        </p:txBody>
      </p:sp>
      <p:pic>
        <p:nvPicPr>
          <p:cNvPr id="4" name="Picture 4" descr="http://img.rfclipart.com/image/thumbnail/04-4b-01/military-air-plane-silhouette-Download-Royalty-free-Vector-File-EPS-628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48680"/>
            <a:ext cx="3040701" cy="2229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1.bp.blogspot.com/-bqQYyWnqDN4/TsfmiOCDgmI/AAAAAAAADb8/RZAZLsYlxvw/s1600/bagman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3717032"/>
            <a:ext cx="457520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http://www.cnduk.org/media/k2/items/cache/b5eb64b92ec2bc303a0ab3ae5d25b105_XL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6253" y="5085184"/>
            <a:ext cx="5099846" cy="1314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http://topcooltips.com/images/P339Silhouette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4427982" y="3789040"/>
            <a:ext cx="576065" cy="7450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55001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5B03F-4984-4F2E-86A6-35BE1C5F4699}" type="slidenum">
              <a:rPr lang="hu-HU" smtClean="0">
                <a:solidFill>
                  <a:srgbClr val="EEECE1">
                    <a:lumMod val="50000"/>
                  </a:srgbClr>
                </a:solidFill>
              </a:rPr>
              <a:pPr/>
              <a:t>19</a:t>
            </a:fld>
            <a:endParaRPr lang="hu-HU">
              <a:solidFill>
                <a:srgbClr val="EEECE1">
                  <a:lumMod val="50000"/>
                </a:srgbClr>
              </a:solidFill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3977948" y="2957286"/>
            <a:ext cx="6383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 smtClean="0">
                <a:solidFill>
                  <a:prstClr val="white">
                    <a:lumMod val="75000"/>
                  </a:prstClr>
                </a:solidFill>
              </a:rPr>
              <a:t>miért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3007811" y="3740846"/>
            <a:ext cx="4988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solidFill>
                  <a:prstClr val="white">
                    <a:lumMod val="75000"/>
                  </a:prstClr>
                </a:solidFill>
              </a:rPr>
              <a:t>mit</a:t>
            </a:r>
            <a:endParaRPr lang="hu-HU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1259632" y="4274313"/>
            <a:ext cx="9437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dirty="0" smtClean="0">
                <a:solidFill>
                  <a:prstClr val="white">
                    <a:lumMod val="75000"/>
                  </a:prstClr>
                </a:solidFill>
              </a:rPr>
              <a:t>hogyan</a:t>
            </a:r>
            <a:endParaRPr lang="hu-HU" sz="2000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668771" y="5343599"/>
            <a:ext cx="8613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smtClean="0">
                <a:solidFill>
                  <a:prstClr val="white">
                    <a:lumMod val="75000"/>
                  </a:prstClr>
                </a:solidFill>
              </a:rPr>
              <a:t>mivel</a:t>
            </a:r>
            <a:endParaRPr lang="hu-HU" sz="2400" dirty="0">
              <a:solidFill>
                <a:prstClr val="white">
                  <a:lumMod val="75000"/>
                </a:prstClr>
              </a:solidFill>
            </a:endParaRPr>
          </a:p>
        </p:txBody>
      </p:sp>
      <p:cxnSp>
        <p:nvCxnSpPr>
          <p:cNvPr id="11" name="Egyenes összekötő 10"/>
          <p:cNvCxnSpPr/>
          <p:nvPr/>
        </p:nvCxnSpPr>
        <p:spPr>
          <a:xfrm flipH="1">
            <a:off x="5004048" y="2348880"/>
            <a:ext cx="72008" cy="741566"/>
          </a:xfrm>
          <a:prstGeom prst="line">
            <a:avLst/>
          </a:prstGeom>
          <a:ln w="762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Szövegdoboz 17"/>
          <p:cNvSpPr txBox="1"/>
          <p:nvPr/>
        </p:nvSpPr>
        <p:spPr>
          <a:xfrm>
            <a:off x="3845326" y="3090446"/>
            <a:ext cx="1847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hu-HU" sz="1600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5004048" y="620688"/>
            <a:ext cx="36724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>
                <a:solidFill>
                  <a:prstClr val="white"/>
                </a:solidFill>
              </a:rPr>
              <a:t>BEVEZETÉS</a:t>
            </a:r>
          </a:p>
          <a:p>
            <a:endParaRPr lang="hu-HU" sz="2800" dirty="0">
              <a:solidFill>
                <a:prstClr val="white"/>
              </a:solidFill>
            </a:endParaRPr>
          </a:p>
        </p:txBody>
      </p:sp>
      <p:cxnSp>
        <p:nvCxnSpPr>
          <p:cNvPr id="14" name="Egyenes összekötő 13"/>
          <p:cNvCxnSpPr/>
          <p:nvPr/>
        </p:nvCxnSpPr>
        <p:spPr>
          <a:xfrm flipH="1">
            <a:off x="3995936" y="3260459"/>
            <a:ext cx="936104" cy="1032637"/>
          </a:xfrm>
          <a:prstGeom prst="line">
            <a:avLst/>
          </a:prstGeom>
          <a:ln w="762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gyenes összekötő 11"/>
          <p:cNvCxnSpPr/>
          <p:nvPr/>
        </p:nvCxnSpPr>
        <p:spPr>
          <a:xfrm flipH="1">
            <a:off x="2431748" y="4425535"/>
            <a:ext cx="1420172" cy="299609"/>
          </a:xfrm>
          <a:prstGeom prst="line">
            <a:avLst/>
          </a:prstGeom>
          <a:ln w="762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gyenes összekötő 14"/>
          <p:cNvCxnSpPr/>
          <p:nvPr/>
        </p:nvCxnSpPr>
        <p:spPr>
          <a:xfrm flipH="1">
            <a:off x="1736678" y="4952737"/>
            <a:ext cx="477046" cy="780519"/>
          </a:xfrm>
          <a:prstGeom prst="line">
            <a:avLst/>
          </a:prstGeom>
          <a:ln w="762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Kép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0249" y="3740846"/>
            <a:ext cx="4396239" cy="2472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603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51526E-7 L 0.6191 -0.0816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955" y="-4093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5" presetID="35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22222E-6 4.75486E-6 L -1.51198 4.75486E-6 " pathEditMode="relative" rAng="0" ptsTypes="AA">
                                      <p:cBhvr>
                                        <p:cTn id="16" dur="4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60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6" grpId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mottó: 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munka, </a:t>
            </a:r>
          </a:p>
          <a:p>
            <a:r>
              <a:rPr lang="hu-HU" dirty="0" smtClean="0"/>
              <a:t>munka, </a:t>
            </a:r>
          </a:p>
          <a:p>
            <a:r>
              <a:rPr lang="hu-HU" dirty="0" smtClean="0"/>
              <a:t>munka és </a:t>
            </a:r>
          </a:p>
          <a:p>
            <a:r>
              <a:rPr lang="hu-HU" dirty="0" smtClean="0"/>
              <a:t>sok olvasás. 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5526"/>
            <a:ext cx="4427984" cy="6232474"/>
          </a:xfrm>
          <a:prstGeom prst="rect">
            <a:avLst/>
          </a:prstGeom>
        </p:spPr>
      </p:pic>
      <p:sp>
        <p:nvSpPr>
          <p:cNvPr id="5" name="Téglalap 4"/>
          <p:cNvSpPr/>
          <p:nvPr/>
        </p:nvSpPr>
        <p:spPr>
          <a:xfrm>
            <a:off x="251520" y="5949280"/>
            <a:ext cx="3960440" cy="774376"/>
          </a:xfrm>
          <a:prstGeom prst="rect">
            <a:avLst/>
          </a:prstGeom>
          <a:solidFill>
            <a:srgbClr val="792905"/>
          </a:solidFill>
          <a:ln w="9525"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rgbClr val="EED79C"/>
                </a:solidFill>
                <a:latin typeface="Arno Pro" pitchFamily="18" charset="0"/>
                <a:ea typeface="Dotum" pitchFamily="34" charset="-127"/>
              </a:rPr>
              <a:t>ÉPÍTÉSZEINK KEZÉBEN A KÖNYV IS FEGYVER  </a:t>
            </a:r>
          </a:p>
        </p:txBody>
      </p:sp>
      <p:pic>
        <p:nvPicPr>
          <p:cNvPr id="43010" name="Picture 2" descr="http://image.hotdog.hu/user/edo75/NIKI/micimacko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6876256" y="3789040"/>
            <a:ext cx="2088232" cy="28860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25027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A „Békaugrás” hadművelet</a:t>
            </a:r>
            <a:br>
              <a:rPr lang="hu-HU" dirty="0"/>
            </a:br>
            <a:r>
              <a:rPr lang="hu-HU" dirty="0" smtClean="0"/>
              <a:t>Csendes </a:t>
            </a:r>
            <a:r>
              <a:rPr lang="hu-HU" dirty="0"/>
              <a:t>óceáni </a:t>
            </a:r>
            <a:r>
              <a:rPr lang="hu-HU" dirty="0" err="1"/>
              <a:t>hadszintér</a:t>
            </a:r>
            <a:r>
              <a:rPr lang="hu-HU" dirty="0"/>
              <a:t>, 1943-44</a:t>
            </a:r>
          </a:p>
        </p:txBody>
      </p:sp>
      <p:sp>
        <p:nvSpPr>
          <p:cNvPr id="9" name="Tartalom helye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568" y="1393419"/>
            <a:ext cx="9187568" cy="4339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églalap 7"/>
          <p:cNvSpPr/>
          <p:nvPr/>
        </p:nvSpPr>
        <p:spPr>
          <a:xfrm>
            <a:off x="1403939" y="5753722"/>
            <a:ext cx="767443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hu-HU" sz="1600" i="1" dirty="0"/>
              <a:t>(Richard P. </a:t>
            </a:r>
            <a:r>
              <a:rPr lang="hu-HU" sz="1600" i="1" dirty="0" err="1"/>
              <a:t>Feynman</a:t>
            </a:r>
            <a:r>
              <a:rPr lang="hu-HU" sz="1600" i="1" dirty="0"/>
              <a:t>: A felfedezés öröme - </a:t>
            </a:r>
            <a:r>
              <a:rPr lang="hu-HU" sz="1600" i="1" dirty="0" smtClean="0"/>
              <a:t>Akkord </a:t>
            </a:r>
            <a:r>
              <a:rPr lang="hu-HU" sz="1600" i="1" dirty="0"/>
              <a:t>2002.)</a:t>
            </a:r>
            <a:endParaRPr lang="hu-HU" sz="1600" dirty="0"/>
          </a:p>
        </p:txBody>
      </p:sp>
    </p:spTree>
    <p:extLst>
      <p:ext uri="{BB962C8B-B14F-4D97-AF65-F5344CB8AC3E}">
        <p14:creationId xmlns:p14="http://schemas.microsoft.com/office/powerpoint/2010/main" val="696437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… példákkal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267744" y="1340768"/>
            <a:ext cx="6336704" cy="4968552"/>
          </a:xfrm>
        </p:spPr>
        <p:txBody>
          <a:bodyPr>
            <a:normAutofit fontScale="92500" lnSpcReduction="20000"/>
          </a:bodyPr>
          <a:lstStyle/>
          <a:p>
            <a:r>
              <a:rPr lang="hu-HU" dirty="0"/>
              <a:t>Látogatóközpont a lápvidéken (Mocsári Merengő) </a:t>
            </a:r>
          </a:p>
          <a:p>
            <a:r>
              <a:rPr lang="hu-HU" dirty="0"/>
              <a:t>Kőbányai Kilátó</a:t>
            </a:r>
          </a:p>
          <a:p>
            <a:r>
              <a:rPr lang="hu-HU" dirty="0" err="1"/>
              <a:t>Multikulti</a:t>
            </a:r>
            <a:r>
              <a:rPr lang="hu-HU" dirty="0"/>
              <a:t> ház a </a:t>
            </a:r>
            <a:r>
              <a:rPr lang="hu-HU" dirty="0" err="1"/>
              <a:t>VIII-ban</a:t>
            </a:r>
            <a:r>
              <a:rPr lang="hu-HU" dirty="0"/>
              <a:t> </a:t>
            </a:r>
          </a:p>
          <a:p>
            <a:r>
              <a:rPr lang="hu-HU" dirty="0" err="1"/>
              <a:t>Kisállatkezelő</a:t>
            </a:r>
            <a:r>
              <a:rPr lang="hu-HU" dirty="0"/>
              <a:t> (elődeink hagyatéka) </a:t>
            </a:r>
          </a:p>
          <a:p>
            <a:endParaRPr lang="hu-HU" dirty="0"/>
          </a:p>
          <a:p>
            <a:r>
              <a:rPr lang="hu-HU" dirty="0" smtClean="0"/>
              <a:t>JÓ </a:t>
            </a:r>
            <a:r>
              <a:rPr lang="hu-HU" dirty="0"/>
              <a:t>TERVEK … </a:t>
            </a:r>
            <a:r>
              <a:rPr lang="hu-HU" dirty="0" smtClean="0"/>
              <a:t>és rossz </a:t>
            </a:r>
            <a:r>
              <a:rPr lang="hu-HU" dirty="0"/>
              <a:t>BERUHÁZÁSOK. </a:t>
            </a:r>
          </a:p>
          <a:p>
            <a:r>
              <a:rPr lang="hu-HU" dirty="0" smtClean="0"/>
              <a:t>A </a:t>
            </a:r>
            <a:r>
              <a:rPr lang="hu-HU" dirty="0"/>
              <a:t>kettő pedig csak együtt értelmezhető. 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415836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5B03F-4984-4F2E-86A6-35BE1C5F4699}" type="slidenum">
              <a:rPr lang="hu-HU" smtClean="0">
                <a:solidFill>
                  <a:srgbClr val="EEECE1">
                    <a:lumMod val="50000"/>
                  </a:srgbClr>
                </a:solidFill>
              </a:rPr>
              <a:pPr/>
              <a:t>22</a:t>
            </a:fld>
            <a:endParaRPr lang="hu-HU">
              <a:solidFill>
                <a:srgbClr val="EEECE1">
                  <a:lumMod val="50000"/>
                </a:srgbClr>
              </a:solidFill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3977948" y="2957286"/>
            <a:ext cx="6383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 smtClean="0">
                <a:solidFill>
                  <a:prstClr val="white">
                    <a:lumMod val="75000"/>
                  </a:prstClr>
                </a:solidFill>
              </a:rPr>
              <a:t>miért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3007811" y="3740846"/>
            <a:ext cx="4988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solidFill>
                  <a:prstClr val="white">
                    <a:lumMod val="75000"/>
                  </a:prstClr>
                </a:solidFill>
              </a:rPr>
              <a:t>mit</a:t>
            </a:r>
            <a:endParaRPr lang="hu-HU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1259632" y="4274313"/>
            <a:ext cx="9437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dirty="0" smtClean="0">
                <a:solidFill>
                  <a:prstClr val="white">
                    <a:lumMod val="75000"/>
                  </a:prstClr>
                </a:solidFill>
              </a:rPr>
              <a:t>hogyan</a:t>
            </a:r>
            <a:endParaRPr lang="hu-HU" sz="2000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668771" y="5343599"/>
            <a:ext cx="8613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smtClean="0">
                <a:solidFill>
                  <a:prstClr val="white">
                    <a:lumMod val="75000"/>
                  </a:prstClr>
                </a:solidFill>
              </a:rPr>
              <a:t>mivel</a:t>
            </a:r>
            <a:endParaRPr lang="hu-HU" sz="2400" dirty="0">
              <a:solidFill>
                <a:prstClr val="white">
                  <a:lumMod val="75000"/>
                </a:prstClr>
              </a:solidFill>
            </a:endParaRPr>
          </a:p>
        </p:txBody>
      </p:sp>
      <p:cxnSp>
        <p:nvCxnSpPr>
          <p:cNvPr id="11" name="Egyenes összekötő 10"/>
          <p:cNvCxnSpPr/>
          <p:nvPr/>
        </p:nvCxnSpPr>
        <p:spPr>
          <a:xfrm flipH="1">
            <a:off x="5004048" y="2348880"/>
            <a:ext cx="72008" cy="741566"/>
          </a:xfrm>
          <a:prstGeom prst="line">
            <a:avLst/>
          </a:prstGeom>
          <a:ln w="762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Szövegdoboz 17"/>
          <p:cNvSpPr txBox="1"/>
          <p:nvPr/>
        </p:nvSpPr>
        <p:spPr>
          <a:xfrm>
            <a:off x="3845326" y="3090446"/>
            <a:ext cx="1847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hu-HU" sz="1600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5004048" y="620688"/>
            <a:ext cx="36724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>
                <a:solidFill>
                  <a:srgbClr val="EEECE1">
                    <a:lumMod val="75000"/>
                  </a:srgbClr>
                </a:solidFill>
              </a:rPr>
              <a:t>BEVEZETÉS</a:t>
            </a:r>
          </a:p>
          <a:p>
            <a:endParaRPr lang="hu-HU" sz="2800" dirty="0">
              <a:solidFill>
                <a:srgbClr val="EEECE1">
                  <a:lumMod val="75000"/>
                </a:srgbClr>
              </a:solidFill>
            </a:endParaRPr>
          </a:p>
        </p:txBody>
      </p:sp>
      <p:cxnSp>
        <p:nvCxnSpPr>
          <p:cNvPr id="14" name="Egyenes összekötő 13"/>
          <p:cNvCxnSpPr/>
          <p:nvPr/>
        </p:nvCxnSpPr>
        <p:spPr>
          <a:xfrm flipH="1">
            <a:off x="3995936" y="3260459"/>
            <a:ext cx="936104" cy="1032637"/>
          </a:xfrm>
          <a:prstGeom prst="line">
            <a:avLst/>
          </a:prstGeom>
          <a:ln w="762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gyenes összekötő 11"/>
          <p:cNvCxnSpPr/>
          <p:nvPr/>
        </p:nvCxnSpPr>
        <p:spPr>
          <a:xfrm flipH="1">
            <a:off x="2431748" y="4425535"/>
            <a:ext cx="1420172" cy="299609"/>
          </a:xfrm>
          <a:prstGeom prst="line">
            <a:avLst/>
          </a:prstGeom>
          <a:ln w="762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zövegdoboz 12"/>
          <p:cNvSpPr txBox="1"/>
          <p:nvPr/>
        </p:nvSpPr>
        <p:spPr>
          <a:xfrm>
            <a:off x="5790187" y="4725144"/>
            <a:ext cx="22923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600" dirty="0" smtClean="0">
                <a:solidFill>
                  <a:srgbClr val="FF0000"/>
                </a:solidFill>
              </a:rPr>
              <a:t>ÖSSZEGZÉS</a:t>
            </a:r>
            <a:endParaRPr lang="hu-HU" sz="3600" dirty="0">
              <a:solidFill>
                <a:srgbClr val="FF0000"/>
              </a:solidFill>
            </a:endParaRPr>
          </a:p>
        </p:txBody>
      </p:sp>
      <p:cxnSp>
        <p:nvCxnSpPr>
          <p:cNvPr id="16" name="Egyenes összekötő 15"/>
          <p:cNvCxnSpPr/>
          <p:nvPr/>
        </p:nvCxnSpPr>
        <p:spPr>
          <a:xfrm flipH="1">
            <a:off x="1737634" y="4941168"/>
            <a:ext cx="458102" cy="792088"/>
          </a:xfrm>
          <a:prstGeom prst="line">
            <a:avLst/>
          </a:prstGeom>
          <a:ln w="762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gyenes összekötő 16"/>
          <p:cNvCxnSpPr/>
          <p:nvPr/>
        </p:nvCxnSpPr>
        <p:spPr>
          <a:xfrm>
            <a:off x="1845690" y="6021288"/>
            <a:ext cx="854102" cy="432048"/>
          </a:xfrm>
          <a:prstGeom prst="line">
            <a:avLst/>
          </a:prstGeom>
          <a:ln w="762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Kép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0249" y="3740846"/>
            <a:ext cx="4396239" cy="2472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870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5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22222E-6 4.75486E-6 L -1.51198 4.75486E-6 " pathEditMode="relative" rAng="0" ptsTypes="AA">
                                      <p:cBhvr>
                                        <p:cTn id="13" dur="4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60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555776" y="692696"/>
            <a:ext cx="6131024" cy="5688632"/>
          </a:xfrm>
        </p:spPr>
        <p:txBody>
          <a:bodyPr>
            <a:normAutofit/>
          </a:bodyPr>
          <a:lstStyle/>
          <a:p>
            <a:r>
              <a:rPr lang="hu-HU" sz="2400" i="1" dirty="0" smtClean="0"/>
              <a:t>„</a:t>
            </a:r>
            <a:r>
              <a:rPr lang="sv-SE" sz="2400" i="1" dirty="0" smtClean="0"/>
              <a:t>Ki homokot hord, vagy követ farag:</a:t>
            </a:r>
          </a:p>
          <a:p>
            <a:r>
              <a:rPr lang="hu-HU" sz="2400" i="1" dirty="0" err="1" smtClean="0"/>
              <a:t>Nélkűle</a:t>
            </a:r>
            <a:r>
              <a:rPr lang="hu-HU" sz="2400" i="1" dirty="0" smtClean="0"/>
              <a:t> nem emelkedik terem.</a:t>
            </a:r>
          </a:p>
          <a:p>
            <a:r>
              <a:rPr lang="hu-HU" sz="2400" i="1" dirty="0" smtClean="0"/>
              <a:t>De ez csak a homályban tévelyeg,</a:t>
            </a:r>
          </a:p>
          <a:p>
            <a:r>
              <a:rPr lang="pt-BR" sz="2400" i="1" dirty="0" smtClean="0"/>
              <a:t>S fogalma sincs arról, miben segít. -</a:t>
            </a:r>
          </a:p>
          <a:p>
            <a:r>
              <a:rPr lang="hu-HU" sz="2400" i="1" dirty="0" smtClean="0"/>
              <a:t>Csak az építész látja az egészet,</a:t>
            </a:r>
          </a:p>
          <a:p>
            <a:r>
              <a:rPr lang="pt-BR" sz="2400" i="1" dirty="0" smtClean="0"/>
              <a:t>S bár megfaragni nem tud egy követ,</a:t>
            </a:r>
          </a:p>
          <a:p>
            <a:r>
              <a:rPr lang="hu-HU" sz="2400" i="1" dirty="0" smtClean="0"/>
              <a:t>A művet ő teremti, mint egy isten. -</a:t>
            </a:r>
          </a:p>
          <a:p>
            <a:r>
              <a:rPr lang="hu-HU" sz="2400" i="1" dirty="0" smtClean="0"/>
              <a:t>Ily építész nagy a tudásban is.”</a:t>
            </a:r>
          </a:p>
          <a:p>
            <a:pPr algn="r"/>
            <a:r>
              <a:rPr lang="hu-HU" sz="2400" i="1" dirty="0" smtClean="0"/>
              <a:t>Madách Imre</a:t>
            </a:r>
          </a:p>
          <a:p>
            <a:endParaRPr lang="hu-HU" sz="2400" i="1" dirty="0" smtClean="0"/>
          </a:p>
          <a:p>
            <a:endParaRPr lang="hu-HU" sz="2400" i="1" dirty="0" smtClean="0"/>
          </a:p>
          <a:p>
            <a:r>
              <a:rPr lang="hu-HU" sz="2400" dirty="0" smtClean="0"/>
              <a:t>Az ember tragikus. 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2981154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Javasolt irodalomjegyzék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d</a:t>
            </a:r>
            <a:r>
              <a:rPr lang="hu-HU" dirty="0" smtClean="0"/>
              <a:t>r. </a:t>
            </a:r>
            <a:r>
              <a:rPr lang="hu-HU" dirty="0" err="1" smtClean="0"/>
              <a:t>Gyulay</a:t>
            </a:r>
            <a:r>
              <a:rPr lang="hu-HU" dirty="0" smtClean="0"/>
              <a:t> Judit</a:t>
            </a:r>
          </a:p>
          <a:p>
            <a:r>
              <a:rPr lang="hu-HU" dirty="0" smtClean="0"/>
              <a:t>dr. Takács Ákos</a:t>
            </a:r>
          </a:p>
          <a:p>
            <a:r>
              <a:rPr lang="hu-HU" dirty="0" smtClean="0"/>
              <a:t>dr. Hajnal István</a:t>
            </a:r>
          </a:p>
          <a:p>
            <a:endParaRPr lang="hu-HU" dirty="0" smtClean="0"/>
          </a:p>
          <a:p>
            <a:endParaRPr lang="hu-HU" dirty="0"/>
          </a:p>
          <a:p>
            <a:r>
              <a:rPr lang="hu-HU" dirty="0" smtClean="0"/>
              <a:t>honlap: </a:t>
            </a:r>
            <a:r>
              <a:rPr lang="hu-HU" dirty="0" err="1" smtClean="0"/>
              <a:t>Capitaly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294840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5B03F-4984-4F2E-86A6-35BE1C5F4699}" type="slidenum">
              <a:rPr lang="hu-HU" smtClean="0">
                <a:solidFill>
                  <a:srgbClr val="EEECE1">
                    <a:lumMod val="50000"/>
                  </a:srgbClr>
                </a:solidFill>
              </a:rPr>
              <a:pPr/>
              <a:t>25</a:t>
            </a:fld>
            <a:endParaRPr lang="hu-HU">
              <a:solidFill>
                <a:srgbClr val="EEECE1">
                  <a:lumMod val="50000"/>
                </a:srgbClr>
              </a:solidFill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5580112" y="4149080"/>
            <a:ext cx="261360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 smtClean="0">
                <a:solidFill>
                  <a:srgbClr val="EEECE1">
                    <a:lumMod val="50000"/>
                  </a:srgbClr>
                </a:solidFill>
              </a:rPr>
              <a:t>KÖSZÖNÖM</a:t>
            </a:r>
          </a:p>
          <a:p>
            <a:r>
              <a:rPr lang="hu-HU" sz="3200" dirty="0" smtClean="0">
                <a:solidFill>
                  <a:srgbClr val="EEECE1">
                    <a:lumMod val="50000"/>
                  </a:srgbClr>
                </a:solidFill>
              </a:rPr>
              <a:t>A FIGYELMET !</a:t>
            </a:r>
            <a:endParaRPr lang="hu-HU" sz="3200" dirty="0">
              <a:solidFill>
                <a:srgbClr val="EEECE1">
                  <a:lumMod val="50000"/>
                </a:srgbClr>
              </a:solidFill>
            </a:endParaRPr>
          </a:p>
        </p:txBody>
      </p:sp>
      <p:sp>
        <p:nvSpPr>
          <p:cNvPr id="4" name="Trapezoid 3"/>
          <p:cNvSpPr/>
          <p:nvPr/>
        </p:nvSpPr>
        <p:spPr>
          <a:xfrm rot="591646">
            <a:off x="2662424" y="5538724"/>
            <a:ext cx="288032" cy="429389"/>
          </a:xfrm>
          <a:prstGeom prst="trapezoid">
            <a:avLst>
              <a:gd name="adj" fmla="val 37946"/>
            </a:avLst>
          </a:prstGeom>
          <a:solidFill>
            <a:schemeClr val="bg1">
              <a:lumMod val="95000"/>
              <a:lumOff val="5000"/>
            </a:schemeClr>
          </a:solidFill>
          <a:ln>
            <a:solidFill>
              <a:schemeClr val="bg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  <p:sp>
        <p:nvSpPr>
          <p:cNvPr id="5" name="Trapezoid 4"/>
          <p:cNvSpPr/>
          <p:nvPr/>
        </p:nvSpPr>
        <p:spPr>
          <a:xfrm rot="641583">
            <a:off x="1013362" y="5157192"/>
            <a:ext cx="576064" cy="504056"/>
          </a:xfrm>
          <a:prstGeom prst="trapezoid">
            <a:avLst>
              <a:gd name="adj" fmla="val 52573"/>
            </a:avLst>
          </a:prstGeom>
          <a:solidFill>
            <a:schemeClr val="bg1">
              <a:lumMod val="95000"/>
              <a:lumOff val="5000"/>
            </a:schemeClr>
          </a:solidFill>
          <a:ln>
            <a:solidFill>
              <a:schemeClr val="bg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1369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kötelező irodalom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18332" y="1124744"/>
            <a:ext cx="8075240" cy="5112568"/>
          </a:xfrm>
        </p:spPr>
        <p:txBody>
          <a:bodyPr>
            <a:normAutofit/>
          </a:bodyPr>
          <a:lstStyle/>
          <a:p>
            <a:pPr marL="342900" indent="-342900">
              <a:buAutoNum type="arabicPeriod"/>
            </a:pPr>
            <a:r>
              <a:rPr lang="hu-HU" sz="1800" dirty="0" smtClean="0"/>
              <a:t>Rostás </a:t>
            </a:r>
            <a:r>
              <a:rPr lang="hu-HU" sz="1800" dirty="0"/>
              <a:t>Zoltán: Beruházás-tervezés és – építésmenedzsment – a honlapon elérhető elektronikus tananyag és az előadások anyagai </a:t>
            </a:r>
            <a:r>
              <a:rPr lang="hu-HU" sz="1800" dirty="0">
                <a:hlinkClick r:id="rId3"/>
              </a:rPr>
              <a:t>https://epitesmenedzsment.wordpress.com</a:t>
            </a:r>
            <a:r>
              <a:rPr lang="hu-HU" sz="1800" dirty="0" smtClean="0">
                <a:hlinkClick r:id="rId3"/>
              </a:rPr>
              <a:t>/</a:t>
            </a:r>
            <a:r>
              <a:rPr lang="hu-HU" sz="1800" dirty="0" smtClean="0"/>
              <a:t>  </a:t>
            </a:r>
          </a:p>
          <a:p>
            <a:pPr marL="342900" indent="-342900">
              <a:buAutoNum type="arabicPeriod"/>
            </a:pPr>
            <a:r>
              <a:rPr lang="hu-HU" sz="1800" dirty="0" smtClean="0"/>
              <a:t>dr</a:t>
            </a:r>
            <a:r>
              <a:rPr lang="hu-HU" sz="1800" dirty="0"/>
              <a:t>. Hajdu M.(szerk.) – Rostás Z és más szerzők: Építéstudományi tananyag </a:t>
            </a:r>
            <a:r>
              <a:rPr lang="hu-HU" sz="1800" dirty="0" err="1"/>
              <a:t>BSc</a:t>
            </a:r>
            <a:r>
              <a:rPr lang="hu-HU" sz="1800" dirty="0"/>
              <a:t> képzéshez (elektronikus tananyag) </a:t>
            </a:r>
            <a:r>
              <a:rPr lang="hu-HU" sz="1800" dirty="0">
                <a:hlinkClick r:id="rId4"/>
              </a:rPr>
              <a:t>http://www.tankonyvtar.hu/hu/tartalom/tamop412A/2011_0060_epitestudomany/content/01- </a:t>
            </a:r>
            <a:r>
              <a:rPr lang="hu-HU" sz="1800" dirty="0" smtClean="0">
                <a:hlinkClick r:id="rId4"/>
              </a:rPr>
              <a:t>I-02/01.html</a:t>
            </a:r>
            <a:r>
              <a:rPr lang="hu-HU" sz="1800" dirty="0" smtClean="0"/>
              <a:t>  </a:t>
            </a:r>
          </a:p>
          <a:p>
            <a:pPr marL="342900" indent="-342900">
              <a:buAutoNum type="arabicPeriod"/>
            </a:pPr>
            <a:r>
              <a:rPr lang="hu-HU" sz="1800" dirty="0" smtClean="0"/>
              <a:t>3</a:t>
            </a:r>
            <a:r>
              <a:rPr lang="hu-HU" sz="1800" dirty="0"/>
              <a:t>. Szőnyi László: Építőipari beruházások költségtervezése (tanszéki jegyzet, 2008</a:t>
            </a:r>
            <a:r>
              <a:rPr lang="hu-HU" sz="1800" dirty="0" smtClean="0"/>
              <a:t>)</a:t>
            </a:r>
          </a:p>
          <a:p>
            <a:pPr marL="342900" indent="-342900">
              <a:buAutoNum type="arabicPeriod"/>
            </a:pPr>
            <a:r>
              <a:rPr lang="hu-HU" sz="1800" dirty="0" smtClean="0"/>
              <a:t>Neszmélyi </a:t>
            </a:r>
            <a:r>
              <a:rPr lang="hu-HU" sz="1800" dirty="0"/>
              <a:t>László: Az építési munkák időtervezése (tanszéki jegyzet, </a:t>
            </a:r>
            <a:r>
              <a:rPr lang="hu-HU" sz="1800" dirty="0" smtClean="0"/>
              <a:t>2005) </a:t>
            </a:r>
            <a:r>
              <a:rPr lang="hu-HU" sz="1800" dirty="0" smtClean="0">
                <a:hlinkClick r:id="rId5"/>
              </a:rPr>
              <a:t>http</a:t>
            </a:r>
            <a:r>
              <a:rPr lang="hu-HU" sz="1800" dirty="0">
                <a:hlinkClick r:id="rId5"/>
              </a:rPr>
              <a:t>://</a:t>
            </a:r>
            <a:r>
              <a:rPr lang="hu-HU" sz="1800" dirty="0" smtClean="0">
                <a:hlinkClick r:id="rId5"/>
              </a:rPr>
              <a:t>www.ekt.bme.hu/EoVII/AzEpitesiMunkakIdotervezese.pdf</a:t>
            </a:r>
            <a:r>
              <a:rPr lang="hu-HU" sz="1800" dirty="0" smtClean="0"/>
              <a:t>  </a:t>
            </a:r>
          </a:p>
          <a:p>
            <a:pPr marL="342900" indent="-342900">
              <a:buAutoNum type="arabicPeriod"/>
            </a:pPr>
            <a:r>
              <a:rPr lang="hu-HU" sz="1800" dirty="0" smtClean="0"/>
              <a:t>Scott </a:t>
            </a:r>
            <a:r>
              <a:rPr lang="hu-HU" sz="1800" dirty="0"/>
              <a:t>BELSKY: A megvalósítás – hogy az ötlet valóra váljon (HVG, 2011) – az 1.zh. anyaga </a:t>
            </a:r>
            <a:endParaRPr lang="hu-HU" sz="1800" dirty="0" smtClean="0"/>
          </a:p>
          <a:p>
            <a:pPr marL="342900" indent="-342900">
              <a:buAutoNum type="arabicPeriod"/>
            </a:pPr>
            <a:r>
              <a:rPr lang="hu-HU" sz="1800" dirty="0" smtClean="0"/>
              <a:t>Eric </a:t>
            </a:r>
            <a:r>
              <a:rPr lang="hu-HU" sz="1800" dirty="0"/>
              <a:t>VERZUH: Projektmenedzsment – (HVG, 2006) – a 2. zh. anyaga AJÁNLOTT </a:t>
            </a:r>
            <a:r>
              <a:rPr lang="hu-HU" sz="1800" dirty="0" smtClean="0"/>
              <a:t>IRODALOM</a:t>
            </a:r>
            <a:endParaRPr lang="hu-HU" sz="1800" dirty="0"/>
          </a:p>
        </p:txBody>
      </p:sp>
    </p:spTree>
    <p:extLst>
      <p:ext uri="{BB962C8B-B14F-4D97-AF65-F5344CB8AC3E}">
        <p14:creationId xmlns:p14="http://schemas.microsoft.com/office/powerpoint/2010/main" val="485313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ajánlott </a:t>
            </a:r>
            <a:r>
              <a:rPr lang="hu-HU" dirty="0" smtClean="0"/>
              <a:t>irodalom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18332" y="1124744"/>
            <a:ext cx="8075240" cy="5112568"/>
          </a:xfrm>
        </p:spPr>
        <p:txBody>
          <a:bodyPr>
            <a:normAutofit/>
          </a:bodyPr>
          <a:lstStyle/>
          <a:p>
            <a:pPr marL="342900" indent="-342900">
              <a:buAutoNum type="arabicPeriod"/>
            </a:pPr>
            <a:r>
              <a:rPr lang="hu-HU" sz="1800" dirty="0" smtClean="0"/>
              <a:t>PMBOK </a:t>
            </a:r>
            <a:r>
              <a:rPr lang="hu-HU" sz="1800" dirty="0" err="1"/>
              <a:t>Guide</a:t>
            </a:r>
            <a:r>
              <a:rPr lang="hu-HU" sz="1800" dirty="0"/>
              <a:t>: Projekt menedzsment útmutató </a:t>
            </a:r>
            <a:endParaRPr lang="hu-HU" sz="1800" dirty="0" smtClean="0"/>
          </a:p>
          <a:p>
            <a:pPr marL="342900" indent="-342900">
              <a:buAutoNum type="arabicPeriod"/>
            </a:pPr>
            <a:r>
              <a:rPr lang="hu-HU" sz="1800" dirty="0" err="1" smtClean="0"/>
              <a:t>Csíkszentmihályi</a:t>
            </a:r>
            <a:r>
              <a:rPr lang="hu-HU" sz="1800" dirty="0" smtClean="0"/>
              <a:t> </a:t>
            </a:r>
            <a:r>
              <a:rPr lang="hu-HU" sz="1800" dirty="0"/>
              <a:t>Mihály: Kreativitás (Akadémia kiadó, 2008) </a:t>
            </a:r>
            <a:endParaRPr lang="hu-HU" sz="1800" dirty="0" smtClean="0"/>
          </a:p>
          <a:p>
            <a:pPr marL="342900" indent="-342900">
              <a:buAutoNum type="arabicPeriod"/>
            </a:pPr>
            <a:r>
              <a:rPr lang="hu-HU" sz="1800" dirty="0" smtClean="0"/>
              <a:t>Hauszmann </a:t>
            </a:r>
            <a:r>
              <a:rPr lang="hu-HU" sz="1800" dirty="0"/>
              <a:t>Alajos naplója – építész a századfordulón (Gondolat, 1997) </a:t>
            </a:r>
            <a:endParaRPr lang="hu-HU" sz="1800" dirty="0" smtClean="0"/>
          </a:p>
          <a:p>
            <a:pPr marL="342900" indent="-342900">
              <a:buAutoNum type="arabicPeriod"/>
            </a:pPr>
            <a:r>
              <a:rPr lang="hu-HU" sz="1800" dirty="0" smtClean="0"/>
              <a:t>Ajánlott </a:t>
            </a:r>
            <a:r>
              <a:rPr lang="hu-HU" sz="1800" dirty="0"/>
              <a:t>szerzők művei: dr. Hajnal István, Herbert SIMON, </a:t>
            </a:r>
            <a:r>
              <a:rPr lang="hu-HU" sz="1800" dirty="0" err="1"/>
              <a:t>Malcolm</a:t>
            </a:r>
            <a:r>
              <a:rPr lang="hu-HU" sz="1800" dirty="0"/>
              <a:t> GLADWELL, dr. Görög Mihály, dr. Takács Ákos… és mások </a:t>
            </a:r>
            <a:r>
              <a:rPr lang="hu-HU" sz="1800" dirty="0" smtClean="0"/>
              <a:t>munkái</a:t>
            </a:r>
            <a:endParaRPr lang="hu-HU" sz="1800" dirty="0"/>
          </a:p>
        </p:txBody>
      </p:sp>
    </p:spTree>
    <p:extLst>
      <p:ext uri="{BB962C8B-B14F-4D97-AF65-F5344CB8AC3E}">
        <p14:creationId xmlns:p14="http://schemas.microsoft.com/office/powerpoint/2010/main" val="392406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5B03F-4984-4F2E-86A6-35BE1C5F4699}" type="slidenum">
              <a:rPr lang="hu-HU" smtClean="0">
                <a:solidFill>
                  <a:srgbClr val="EEECE1">
                    <a:lumMod val="50000"/>
                  </a:srgbClr>
                </a:solidFill>
              </a:rPr>
              <a:pPr/>
              <a:t>5</a:t>
            </a:fld>
            <a:endParaRPr lang="hu-HU">
              <a:solidFill>
                <a:srgbClr val="EEECE1">
                  <a:lumMod val="50000"/>
                </a:srgbClr>
              </a:solidFill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3977948" y="2957286"/>
            <a:ext cx="6383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 smtClean="0">
                <a:solidFill>
                  <a:prstClr val="white">
                    <a:lumMod val="75000"/>
                  </a:prstClr>
                </a:solidFill>
              </a:rPr>
              <a:t>miért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3007811" y="3740846"/>
            <a:ext cx="4988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solidFill>
                  <a:prstClr val="white">
                    <a:lumMod val="75000"/>
                  </a:prstClr>
                </a:solidFill>
              </a:rPr>
              <a:t>mit</a:t>
            </a:r>
            <a:endParaRPr lang="hu-HU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1259632" y="4274313"/>
            <a:ext cx="9437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dirty="0" smtClean="0">
                <a:solidFill>
                  <a:prstClr val="white">
                    <a:lumMod val="75000"/>
                  </a:prstClr>
                </a:solidFill>
              </a:rPr>
              <a:t>hogyan</a:t>
            </a:r>
            <a:endParaRPr lang="hu-HU" sz="2000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668771" y="5343599"/>
            <a:ext cx="8613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smtClean="0">
                <a:solidFill>
                  <a:prstClr val="white">
                    <a:lumMod val="75000"/>
                  </a:prstClr>
                </a:solidFill>
              </a:rPr>
              <a:t>mivel</a:t>
            </a:r>
            <a:endParaRPr lang="hu-HU" sz="2400" dirty="0">
              <a:solidFill>
                <a:prstClr val="white">
                  <a:lumMod val="75000"/>
                </a:prstClr>
              </a:solidFill>
            </a:endParaRPr>
          </a:p>
        </p:txBody>
      </p:sp>
      <p:cxnSp>
        <p:nvCxnSpPr>
          <p:cNvPr id="11" name="Egyenes összekötő 10"/>
          <p:cNvCxnSpPr/>
          <p:nvPr/>
        </p:nvCxnSpPr>
        <p:spPr>
          <a:xfrm flipH="1">
            <a:off x="5004048" y="2348880"/>
            <a:ext cx="72008" cy="741566"/>
          </a:xfrm>
          <a:prstGeom prst="line">
            <a:avLst/>
          </a:prstGeom>
          <a:ln w="762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Egyenes összekötő 8"/>
          <p:cNvCxnSpPr/>
          <p:nvPr/>
        </p:nvCxnSpPr>
        <p:spPr>
          <a:xfrm flipH="1">
            <a:off x="5004048" y="2348880"/>
            <a:ext cx="72008" cy="742302"/>
          </a:xfrm>
          <a:prstGeom prst="line">
            <a:avLst/>
          </a:prstGeom>
          <a:ln w="762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Szövegdoboz 17"/>
          <p:cNvSpPr txBox="1"/>
          <p:nvPr/>
        </p:nvSpPr>
        <p:spPr>
          <a:xfrm>
            <a:off x="3845326" y="3090446"/>
            <a:ext cx="1847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hu-HU" sz="1600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5004048" y="620688"/>
            <a:ext cx="36724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>
                <a:solidFill>
                  <a:srgbClr val="EEECE1">
                    <a:lumMod val="75000"/>
                  </a:srgbClr>
                </a:solidFill>
              </a:rPr>
              <a:t>BEVEZETÉS</a:t>
            </a:r>
          </a:p>
          <a:p>
            <a:endParaRPr lang="hu-HU" sz="2800" dirty="0">
              <a:solidFill>
                <a:srgbClr val="EEECE1">
                  <a:lumMod val="75000"/>
                </a:srgbClr>
              </a:solidFill>
            </a:endParaRP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0249" y="3740846"/>
            <a:ext cx="4396239" cy="2472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187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4.59759E-6 L 0.26302 0.2853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42" y="14269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5" presetID="35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22222E-6 4.75486E-6 L -1.51198 4.75486E-6 " pathEditMode="relative" rAng="0" ptsTypes="AA">
                                      <p:cBhvr>
                                        <p:cTn id="16" dur="4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60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3" grpId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miért nem jó építésznek lenni?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255712" y="1340768"/>
            <a:ext cx="6564760" cy="4968552"/>
          </a:xfrm>
        </p:spPr>
        <p:txBody>
          <a:bodyPr>
            <a:normAutofit fontScale="92500" lnSpcReduction="10000"/>
          </a:bodyPr>
          <a:lstStyle/>
          <a:p>
            <a:r>
              <a:rPr lang="hu-HU" dirty="0" smtClean="0"/>
              <a:t>a </a:t>
            </a:r>
            <a:r>
              <a:rPr lang="hu-HU" dirty="0"/>
              <a:t>kortárs építészet </a:t>
            </a:r>
            <a:r>
              <a:rPr lang="hu-HU" dirty="0" smtClean="0"/>
              <a:t>(művészet) </a:t>
            </a:r>
            <a:r>
              <a:rPr lang="hu-HU" dirty="0" smtClean="0"/>
              <a:t>elutasítottsága = csúnya. </a:t>
            </a:r>
            <a:endParaRPr lang="hu-HU" dirty="0"/>
          </a:p>
          <a:p>
            <a:r>
              <a:rPr lang="hu-HU" dirty="0"/>
              <a:t>társadalmi presztízs</a:t>
            </a:r>
          </a:p>
          <a:p>
            <a:r>
              <a:rPr lang="hu-HU" dirty="0"/>
              <a:t>építészet és Colombo hadnagy felesége</a:t>
            </a:r>
          </a:p>
          <a:p>
            <a:r>
              <a:rPr lang="hu-HU" dirty="0" smtClean="0"/>
              <a:t>tervezői túlképzés</a:t>
            </a:r>
            <a:r>
              <a:rPr lang="hu-HU" dirty="0"/>
              <a:t>, kínálati piac </a:t>
            </a:r>
            <a:endParaRPr lang="hu-HU" dirty="0" smtClean="0"/>
          </a:p>
          <a:p>
            <a:r>
              <a:rPr lang="hu-HU" dirty="0" smtClean="0"/>
              <a:t>egyirányú </a:t>
            </a:r>
            <a:r>
              <a:rPr lang="hu-HU" dirty="0"/>
              <a:t>nemzetközi „verseny” </a:t>
            </a:r>
          </a:p>
          <a:p>
            <a:r>
              <a:rPr lang="hu-HU" dirty="0"/>
              <a:t>anyagi </a:t>
            </a:r>
            <a:r>
              <a:rPr lang="hu-HU" dirty="0" smtClean="0"/>
              <a:t>helyzet: WWII </a:t>
            </a:r>
            <a:r>
              <a:rPr lang="hu-HU" dirty="0" err="1" smtClean="0"/>
              <a:t>U-boot</a:t>
            </a:r>
            <a:endParaRPr lang="hu-HU" dirty="0"/>
          </a:p>
          <a:p>
            <a:r>
              <a:rPr lang="hu-HU" dirty="0" smtClean="0"/>
              <a:t>csapdák, magunktól magunknak…</a:t>
            </a:r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505388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… akkor miért vagyunk itt?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hu-HU" sz="2400" dirty="0" smtClean="0"/>
              <a:t>Csak </a:t>
            </a:r>
          </a:p>
          <a:p>
            <a:pPr marL="457200" indent="-457200">
              <a:buAutoNum type="arabicPeriod"/>
            </a:pPr>
            <a:r>
              <a:rPr lang="hu-HU" sz="2400" dirty="0" smtClean="0"/>
              <a:t>Mert: </a:t>
            </a:r>
            <a:endParaRPr lang="hu-HU" sz="2400" dirty="0"/>
          </a:p>
          <a:p>
            <a:r>
              <a:rPr lang="hu-HU" sz="2400" b="1" dirty="0"/>
              <a:t>A legszebb hivatást választották, mert </a:t>
            </a:r>
            <a:r>
              <a:rPr lang="hu-HU" sz="2400" b="1" dirty="0" smtClean="0"/>
              <a:t>néhányuknak sokkal </a:t>
            </a:r>
            <a:r>
              <a:rPr lang="hu-HU" sz="2400" b="1" dirty="0"/>
              <a:t>nagyobb hatásuk </a:t>
            </a:r>
            <a:r>
              <a:rPr lang="hu-HU" sz="2400" b="1" dirty="0" smtClean="0"/>
              <a:t>lehet az </a:t>
            </a:r>
            <a:r>
              <a:rPr lang="hu-HU" sz="2400" b="1" dirty="0"/>
              <a:t>emberekre, mint gondolnák. </a:t>
            </a:r>
          </a:p>
          <a:p>
            <a:r>
              <a:rPr lang="hu-HU" sz="2400" dirty="0" smtClean="0"/>
              <a:t>A </a:t>
            </a:r>
            <a:r>
              <a:rPr lang="hu-HU" sz="2400" dirty="0"/>
              <a:t>legjobb </a:t>
            </a:r>
            <a:r>
              <a:rPr lang="hu-HU" sz="2400" dirty="0" smtClean="0"/>
              <a:t>építészmérnököktől </a:t>
            </a:r>
            <a:r>
              <a:rPr lang="hu-HU" sz="2400" dirty="0"/>
              <a:t>tanulhatnak </a:t>
            </a:r>
          </a:p>
          <a:p>
            <a:r>
              <a:rPr lang="hu-HU" sz="2400" dirty="0"/>
              <a:t>Ez a legnagyobb esély arra, hogy </a:t>
            </a:r>
          </a:p>
          <a:p>
            <a:pPr lvl="1"/>
            <a:r>
              <a:rPr lang="hu-HU" sz="2000" dirty="0"/>
              <a:t>híres festő- és médiaművészek, színészfejedelmek, sportriporterek, popsztárok és felszolgálók </a:t>
            </a:r>
            <a:r>
              <a:rPr lang="hu-HU" sz="2000" dirty="0" smtClean="0"/>
              <a:t>lehessenek, </a:t>
            </a:r>
          </a:p>
          <a:p>
            <a:pPr lvl="1"/>
            <a:r>
              <a:rPr lang="hu-HU" sz="2000" dirty="0" smtClean="0"/>
              <a:t>esetleg, ha kitartóak és szerencsések lesznek;</a:t>
            </a:r>
            <a:endParaRPr lang="hu-HU" sz="2000" dirty="0"/>
          </a:p>
          <a:p>
            <a:pPr lvl="1"/>
            <a:r>
              <a:rPr lang="hu-HU" sz="2000" dirty="0"/>
              <a:t>házakat tervezzenek, építsenek, működtessenek</a:t>
            </a:r>
          </a:p>
          <a:p>
            <a:r>
              <a:rPr lang="hu-HU" sz="2400" dirty="0" smtClean="0"/>
              <a:t>… </a:t>
            </a:r>
            <a:r>
              <a:rPr lang="hu-HU" sz="2400" dirty="0"/>
              <a:t>hogyan érhetik ezt el</a:t>
            </a:r>
            <a:r>
              <a:rPr lang="hu-HU" sz="2400" dirty="0" smtClean="0"/>
              <a:t>?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598984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i="1" dirty="0"/>
              <a:t>Hepp Ferenc mesteredző </a:t>
            </a:r>
            <a:r>
              <a:rPr lang="hu-HU" i="1" dirty="0" smtClean="0"/>
              <a:t>tétele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nn-NO" i="1" dirty="0"/>
              <a:t>„Ti valószínűleg még fiatalok vagytok</a:t>
            </a:r>
            <a:r>
              <a:rPr lang="hu-HU" i="1" dirty="0"/>
              <a:t> hogy ezt megértsétek – mondta Hepp a csapathoz intézett beszédében – de vegyétek tudomásul hogy nincs nagyobb tragédia az életben, és nincs annál  felháborítóbb tény, amivel földi életetek során szembe kell majd néznetek, mint az, hogy </a:t>
            </a:r>
            <a:r>
              <a:rPr lang="hu-HU" b="1" i="1" dirty="0"/>
              <a:t>a kemény </a:t>
            </a:r>
            <a:r>
              <a:rPr lang="pt-BR" b="1" i="1" dirty="0"/>
              <a:t>munkát semmi mással nem lehet</a:t>
            </a:r>
            <a:r>
              <a:rPr lang="hu-HU" b="1" i="1" dirty="0"/>
              <a:t> helyettesíteni</a:t>
            </a:r>
            <a:r>
              <a:rPr lang="hu-HU" i="1" dirty="0"/>
              <a:t>. </a:t>
            </a:r>
            <a:endParaRPr lang="hu-HU" i="1" dirty="0" smtClean="0"/>
          </a:p>
          <a:p>
            <a:r>
              <a:rPr lang="hu-HU" i="1" dirty="0" smtClean="0"/>
              <a:t>– </a:t>
            </a:r>
            <a:r>
              <a:rPr lang="hu-HU" i="1" dirty="0"/>
              <a:t>Majd meglobogtatott egy kötegnyi </a:t>
            </a:r>
            <a:r>
              <a:rPr lang="hu-HU" i="1" dirty="0" smtClean="0"/>
              <a:t>papírlapot;  </a:t>
            </a:r>
            <a:endParaRPr lang="hu-HU" i="1" dirty="0"/>
          </a:p>
          <a:p>
            <a:r>
              <a:rPr lang="hu-HU" b="1" i="1" dirty="0" smtClean="0">
                <a:solidFill>
                  <a:srgbClr val="C00000"/>
                </a:solidFill>
              </a:rPr>
              <a:t>a </a:t>
            </a:r>
            <a:r>
              <a:rPr lang="hu-HU" b="1" i="1" dirty="0">
                <a:solidFill>
                  <a:srgbClr val="C00000"/>
                </a:solidFill>
              </a:rPr>
              <a:t>munkát, fiaim, meg a megfelelő haditervet. </a:t>
            </a:r>
            <a:r>
              <a:rPr lang="hu-HU" i="1" dirty="0"/>
              <a:t>„</a:t>
            </a:r>
          </a:p>
          <a:p>
            <a:endParaRPr lang="hu-HU" dirty="0" smtClean="0"/>
          </a:p>
          <a:p>
            <a:endParaRPr lang="hu-HU" dirty="0"/>
          </a:p>
          <a:p>
            <a:pPr algn="r"/>
            <a:r>
              <a:rPr lang="hu-HU" sz="2900" dirty="0" smtClean="0"/>
              <a:t>Tibor </a:t>
            </a:r>
            <a:r>
              <a:rPr lang="hu-HU" sz="2900" dirty="0"/>
              <a:t>Fischer: A béka segge alatt </a:t>
            </a:r>
            <a:endParaRPr lang="hu-HU" sz="2900" dirty="0" smtClean="0"/>
          </a:p>
          <a:p>
            <a:pPr algn="r"/>
            <a:r>
              <a:rPr lang="hu-HU" sz="2900" dirty="0" smtClean="0"/>
              <a:t>(</a:t>
            </a:r>
            <a:r>
              <a:rPr lang="hu-HU" sz="2900" dirty="0"/>
              <a:t>MK Kiadó, 2005. Bp. – 135.o.)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123050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5B03F-4984-4F2E-86A6-35BE1C5F4699}" type="slidenum">
              <a:rPr lang="hu-HU" smtClean="0">
                <a:solidFill>
                  <a:srgbClr val="EEECE1">
                    <a:lumMod val="50000"/>
                  </a:srgbClr>
                </a:solidFill>
              </a:rPr>
              <a:pPr/>
              <a:t>9</a:t>
            </a:fld>
            <a:endParaRPr lang="hu-HU">
              <a:solidFill>
                <a:srgbClr val="EEECE1">
                  <a:lumMod val="50000"/>
                </a:srgbClr>
              </a:solidFill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3977948" y="2957286"/>
            <a:ext cx="6383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 smtClean="0">
                <a:solidFill>
                  <a:prstClr val="white">
                    <a:lumMod val="75000"/>
                  </a:prstClr>
                </a:solidFill>
              </a:rPr>
              <a:t>miért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3007811" y="3740846"/>
            <a:ext cx="4988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solidFill>
                  <a:prstClr val="white">
                    <a:lumMod val="75000"/>
                  </a:prstClr>
                </a:solidFill>
              </a:rPr>
              <a:t>mit</a:t>
            </a:r>
            <a:endParaRPr lang="hu-HU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1259632" y="4274313"/>
            <a:ext cx="9437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dirty="0" smtClean="0">
                <a:solidFill>
                  <a:prstClr val="white">
                    <a:lumMod val="75000"/>
                  </a:prstClr>
                </a:solidFill>
              </a:rPr>
              <a:t>hogyan</a:t>
            </a:r>
            <a:endParaRPr lang="hu-HU" sz="2000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668771" y="5343599"/>
            <a:ext cx="8613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smtClean="0">
                <a:solidFill>
                  <a:prstClr val="white">
                    <a:lumMod val="75000"/>
                  </a:prstClr>
                </a:solidFill>
              </a:rPr>
              <a:t>mivel</a:t>
            </a:r>
            <a:endParaRPr lang="hu-HU" sz="2400" dirty="0">
              <a:solidFill>
                <a:prstClr val="white">
                  <a:lumMod val="75000"/>
                </a:prstClr>
              </a:solidFill>
            </a:endParaRPr>
          </a:p>
        </p:txBody>
      </p:sp>
      <p:cxnSp>
        <p:nvCxnSpPr>
          <p:cNvPr id="11" name="Egyenes összekötő 10"/>
          <p:cNvCxnSpPr/>
          <p:nvPr/>
        </p:nvCxnSpPr>
        <p:spPr>
          <a:xfrm flipH="1">
            <a:off x="5004048" y="2348880"/>
            <a:ext cx="72008" cy="741566"/>
          </a:xfrm>
          <a:prstGeom prst="line">
            <a:avLst/>
          </a:prstGeom>
          <a:ln w="762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Szövegdoboz 17"/>
          <p:cNvSpPr txBox="1"/>
          <p:nvPr/>
        </p:nvSpPr>
        <p:spPr>
          <a:xfrm>
            <a:off x="3845326" y="3090446"/>
            <a:ext cx="1847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hu-HU" sz="1600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5004048" y="620688"/>
            <a:ext cx="36724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hu-HU"/>
            </a:defPPr>
            <a:lvl1pPr>
              <a:defRPr sz="28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hu-HU" dirty="0" smtClean="0">
                <a:solidFill>
                  <a:srgbClr val="EEECE1">
                    <a:lumMod val="75000"/>
                  </a:srgbClr>
                </a:solidFill>
              </a:rPr>
              <a:t>BEVEZETÉS</a:t>
            </a:r>
            <a:endParaRPr lang="hu-HU" dirty="0">
              <a:solidFill>
                <a:srgbClr val="EEECE1">
                  <a:lumMod val="75000"/>
                </a:srgbClr>
              </a:solidFill>
            </a:endParaRPr>
          </a:p>
          <a:p>
            <a:endParaRPr lang="hu-HU" dirty="0">
              <a:solidFill>
                <a:srgbClr val="EEECE1">
                  <a:lumMod val="75000"/>
                </a:srgbClr>
              </a:solidFill>
            </a:endParaRPr>
          </a:p>
        </p:txBody>
      </p:sp>
      <p:cxnSp>
        <p:nvCxnSpPr>
          <p:cNvPr id="12" name="Egyenes összekötő 11"/>
          <p:cNvCxnSpPr/>
          <p:nvPr/>
        </p:nvCxnSpPr>
        <p:spPr>
          <a:xfrm flipH="1">
            <a:off x="3977948" y="3259723"/>
            <a:ext cx="954092" cy="1014590"/>
          </a:xfrm>
          <a:prstGeom prst="line">
            <a:avLst/>
          </a:prstGeom>
          <a:ln w="762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Kép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0249" y="3740846"/>
            <a:ext cx="4396239" cy="2472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152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4.54209E-6 L 0.36129 0.157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56" y="7863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5" presetID="35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22222E-6 4.75486E-6 L -1.51198 4.75486E-6 " pathEditMode="relative" rAng="0" ptsTypes="AA">
                                      <p:cBhvr>
                                        <p:cTn id="16" dur="4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60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4" grpId="2"/>
    </p:bld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/>
        <a:effectLst>
          <a:outerShdw blurRad="50800" dist="38100" dir="2700000" algn="tl" rotWithShape="0">
            <a:prstClr val="black">
              <a:alpha val="40000"/>
            </a:prstClr>
          </a:outerShdw>
        </a:effectLst>
      </a:spPr>
      <a:bodyPr rtlCol="0" anchor="ctr"/>
      <a:lstStyle>
        <a:defPPr algn="ctr">
          <a:defRPr dirty="0" smtClean="0"/>
        </a:defPPr>
      </a:lstStyle>
      <a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a:style>
    </a:spDef>
    <a:lnDef>
      <a:spPr>
        <a:ln w="635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65000"/>
            <a:lumOff val="35000"/>
          </a:schemeClr>
        </a:solidFill>
        <a:ln>
          <a:solidFill>
            <a:schemeClr val="tx1">
              <a:lumMod val="75000"/>
            </a:schemeClr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8100">
          <a:solidFill>
            <a:schemeClr val="tx1">
              <a:lumMod val="75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1127</TotalTime>
  <Words>816</Words>
  <Application>Microsoft Office PowerPoint</Application>
  <PresentationFormat>Diavetítés a képernyőre (4:3 oldalarány)</PresentationFormat>
  <Paragraphs>197</Paragraphs>
  <Slides>25</Slides>
  <Notes>23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6</vt:i4>
      </vt:variant>
      <vt:variant>
        <vt:lpstr>Téma</vt:lpstr>
      </vt:variant>
      <vt:variant>
        <vt:i4>2</vt:i4>
      </vt:variant>
      <vt:variant>
        <vt:lpstr>Diacímek</vt:lpstr>
      </vt:variant>
      <vt:variant>
        <vt:i4>25</vt:i4>
      </vt:variant>
    </vt:vector>
  </HeadingPairs>
  <TitlesOfParts>
    <vt:vector size="33" baseType="lpstr">
      <vt:lpstr>Dotum</vt:lpstr>
      <vt:lpstr>MS Gothic</vt:lpstr>
      <vt:lpstr>Arial</vt:lpstr>
      <vt:lpstr>Arial Rounded MT Bold</vt:lpstr>
      <vt:lpstr>Arno Pro</vt:lpstr>
      <vt:lpstr>Calibri</vt:lpstr>
      <vt:lpstr>Office-téma</vt:lpstr>
      <vt:lpstr>1_Office-téma</vt:lpstr>
      <vt:lpstr>PowerPoint bemutató</vt:lpstr>
      <vt:lpstr>mottó: </vt:lpstr>
      <vt:lpstr>kötelező irodalom</vt:lpstr>
      <vt:lpstr>ajánlott irodalom</vt:lpstr>
      <vt:lpstr>PowerPoint bemutató</vt:lpstr>
      <vt:lpstr>miért nem jó építésznek lenni?</vt:lpstr>
      <vt:lpstr>… akkor miért vagyunk itt?</vt:lpstr>
      <vt:lpstr>Hepp Ferenc mesteredző tétele</vt:lpstr>
      <vt:lpstr>PowerPoint bemutató</vt:lpstr>
      <vt:lpstr>Gladwell 10 000 órája</vt:lpstr>
      <vt:lpstr>Az építészet környezete</vt:lpstr>
      <vt:lpstr>PowerPoint bemutató</vt:lpstr>
      <vt:lpstr>PM tudásterületek (PMBOK) </vt:lpstr>
      <vt:lpstr>PM tudásterületek (PMBOK) </vt:lpstr>
      <vt:lpstr>PowerPoint bemutató</vt:lpstr>
      <vt:lpstr>információk a félévről</vt:lpstr>
      <vt:lpstr>4 M</vt:lpstr>
      <vt:lpstr>egyensúly</vt:lpstr>
      <vt:lpstr>PowerPoint bemutató</vt:lpstr>
      <vt:lpstr>A „Békaugrás” hadművelet Csendes óceáni hadszintér, 1943-44</vt:lpstr>
      <vt:lpstr>… példákkal</vt:lpstr>
      <vt:lpstr>PowerPoint bemutató</vt:lpstr>
      <vt:lpstr>PowerPoint bemutató</vt:lpstr>
      <vt:lpstr>Javasolt irodalomjegyzék</vt:lpstr>
      <vt:lpstr>PowerPoint bemutató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zrostas</dc:creator>
  <cp:lastModifiedBy>ROSTAS Zoltan</cp:lastModifiedBy>
  <cp:revision>90</cp:revision>
  <dcterms:created xsi:type="dcterms:W3CDTF">2012-02-06T19:59:45Z</dcterms:created>
  <dcterms:modified xsi:type="dcterms:W3CDTF">2018-02-08T23:50:50Z</dcterms:modified>
</cp:coreProperties>
</file>