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46" r:id="rId4"/>
    <p:sldId id="311" r:id="rId5"/>
    <p:sldId id="261" r:id="rId6"/>
    <p:sldId id="263" r:id="rId7"/>
    <p:sldId id="265" r:id="rId8"/>
    <p:sldId id="323" r:id="rId9"/>
    <p:sldId id="324" r:id="rId10"/>
    <p:sldId id="308" r:id="rId11"/>
    <p:sldId id="314" r:id="rId12"/>
    <p:sldId id="273" r:id="rId13"/>
    <p:sldId id="274" r:id="rId14"/>
    <p:sldId id="276" r:id="rId15"/>
    <p:sldId id="325" r:id="rId16"/>
    <p:sldId id="326" r:id="rId17"/>
    <p:sldId id="313" r:id="rId18"/>
    <p:sldId id="283" r:id="rId19"/>
    <p:sldId id="284" r:id="rId20"/>
    <p:sldId id="329" r:id="rId21"/>
    <p:sldId id="328" r:id="rId22"/>
    <p:sldId id="286" r:id="rId23"/>
    <p:sldId id="330" r:id="rId24"/>
    <p:sldId id="340" r:id="rId25"/>
    <p:sldId id="315" r:id="rId26"/>
    <p:sldId id="291" r:id="rId27"/>
    <p:sldId id="292" r:id="rId28"/>
    <p:sldId id="341" r:id="rId29"/>
    <p:sldId id="331" r:id="rId30"/>
    <p:sldId id="333" r:id="rId31"/>
    <p:sldId id="339" r:id="rId32"/>
    <p:sldId id="332" r:id="rId33"/>
    <p:sldId id="338" r:id="rId34"/>
    <p:sldId id="342" r:id="rId35"/>
    <p:sldId id="316" r:id="rId36"/>
    <p:sldId id="298" r:id="rId37"/>
    <p:sldId id="299" r:id="rId38"/>
    <p:sldId id="335" r:id="rId39"/>
    <p:sldId id="336" r:id="rId40"/>
    <p:sldId id="337" r:id="rId41"/>
    <p:sldId id="344" r:id="rId42"/>
    <p:sldId id="317" r:id="rId43"/>
    <p:sldId id="305" r:id="rId44"/>
    <p:sldId id="347" r:id="rId45"/>
    <p:sldId id="310" r:id="rId46"/>
    <p:sldId id="309" r:id="rId47"/>
    <p:sldId id="307" r:id="rId4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0" autoAdjust="0"/>
    <p:restoredTop sz="94660"/>
  </p:normalViewPr>
  <p:slideViewPr>
    <p:cSldViewPr>
      <p:cViewPr varScale="1">
        <p:scale>
          <a:sx n="77" d="100"/>
          <a:sy n="77" d="100"/>
        </p:scale>
        <p:origin x="13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4A700-E671-41B3-AF3F-3CF994CFCA5B}" type="datetimeFigureOut">
              <a:rPr lang="hu-HU" smtClean="0"/>
              <a:pPr/>
              <a:t>2018.02.07.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E65D5-B5A7-4582-8325-9F99E0A1523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0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300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409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63262BF-B432-4A8E-AD06-07AF93F888BC}" type="slidenum">
              <a:rPr lang="hu-HU" sz="1200"/>
              <a:pPr eaLnBrk="1" hangingPunct="1"/>
              <a:t>10</a:t>
            </a:fld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2114574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7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76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091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226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76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443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76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40988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4002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76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443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0060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0060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523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36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67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65D5-B5A7-4582-8325-9F99E0A15236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6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39752" y="2130425"/>
            <a:ext cx="6118448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39752" y="3886200"/>
            <a:ext cx="612068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346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375792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2011.április.5.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947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2413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4639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004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875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375792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2011.április.5.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881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375792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2011.április.5.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9520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672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b="16775"/>
          <a:stretch/>
        </p:blipFill>
        <p:spPr>
          <a:xfrm rot="5400000">
            <a:off x="-1440000" y="918128"/>
            <a:ext cx="6876256" cy="5040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408712" cy="85010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11760" y="1268760"/>
            <a:ext cx="6408712" cy="496855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3401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39944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37579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hu-HU" smtClean="0"/>
              <a:t>2011.április.5.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92329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5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4"/>
          <p:cNvSpPr txBox="1">
            <a:spLocks/>
          </p:cNvSpPr>
          <p:nvPr userDrawn="1"/>
        </p:nvSpPr>
        <p:spPr>
          <a:xfrm>
            <a:off x="4427984" y="6376243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lang="hu-HU" sz="120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6957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2" y="27384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7293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3768" y="1412776"/>
            <a:ext cx="601094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483768" y="188640"/>
            <a:ext cx="6010945" cy="121215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995936" y="6356350"/>
            <a:ext cx="3600400" cy="365125"/>
          </a:xfrm>
          <a:prstGeom prst="rect">
            <a:avLst/>
          </a:prstGeom>
        </p:spPr>
        <p:txBody>
          <a:bodyPr/>
          <a:lstStyle/>
          <a:p>
            <a:r>
              <a:rPr lang="hu-HU" dirty="0" smtClean="0"/>
              <a:t>Becker Gábor DLA   - BME Építészmérnöki Kar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971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2" y="27384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3768" y="1412776"/>
            <a:ext cx="601094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483768" y="188640"/>
            <a:ext cx="6010945" cy="121215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375792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2011.április.5.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995936" y="6356350"/>
            <a:ext cx="3600400" cy="365125"/>
          </a:xfrm>
          <a:prstGeom prst="rect">
            <a:avLst/>
          </a:prstGeom>
        </p:spPr>
        <p:txBody>
          <a:bodyPr/>
          <a:lstStyle/>
          <a:p>
            <a:r>
              <a:rPr lang="hu-HU" dirty="0" smtClean="0"/>
              <a:t>Becker Gábor DLA   - BME Építészmérnöki Kar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36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375792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2011.április.5.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708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8" r="-12345"/>
          <a:stretch/>
        </p:blipFill>
        <p:spPr>
          <a:xfrm>
            <a:off x="72" y="0"/>
            <a:ext cx="5220000" cy="6858000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969368" y="274638"/>
            <a:ext cx="6851104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969368" y="1268760"/>
            <a:ext cx="685110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884368" y="6356350"/>
            <a:ext cx="93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 i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3DD83B-3CF5-42E8-97B4-8F3E43D047BA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790168"/>
            <a:ext cx="792088" cy="7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92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4" r:id="rId5"/>
    <p:sldLayoutId id="2147483660" r:id="rId6"/>
    <p:sldLayoutId id="2147483651" r:id="rId7"/>
    <p:sldLayoutId id="214748366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6059E-6 L 1.09844 -0.11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13" y="-56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20000"/>
              <a:lumOff val="80000"/>
            </a:schemeClr>
          </a:solidFill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6.png"/><Relationship Id="rId4" Type="http://schemas.openxmlformats.org/officeDocument/2006/relationships/image" Target="../media/image39.png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image" Target="../media/image61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66.png"/><Relationship Id="rId5" Type="http://schemas.openxmlformats.org/officeDocument/2006/relationships/image" Target="../media/image40.png"/><Relationship Id="rId10" Type="http://schemas.openxmlformats.org/officeDocument/2006/relationships/image" Target="../media/image65.png"/><Relationship Id="rId4" Type="http://schemas.openxmlformats.org/officeDocument/2006/relationships/image" Target="../media/image39.png"/><Relationship Id="rId9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483768" y="1124744"/>
            <a:ext cx="6118448" cy="1470025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Az építésgazdaság</a:t>
            </a:r>
            <a:br>
              <a:rPr lang="hu-HU" dirty="0" smtClean="0">
                <a:solidFill>
                  <a:schemeClr val="tx1"/>
                </a:solidFill>
              </a:rPr>
            </a:br>
            <a:r>
              <a:rPr lang="hu-HU" dirty="0" smtClean="0">
                <a:solidFill>
                  <a:schemeClr val="tx1"/>
                </a:solidFill>
              </a:rPr>
              <a:t>jövőképe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788024" y="501317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Dr. Becker </a:t>
            </a:r>
            <a:r>
              <a:rPr lang="hu-HU" sz="2000" dirty="0" smtClean="0"/>
              <a:t>Gábor, </a:t>
            </a:r>
            <a:r>
              <a:rPr lang="hu-HU" sz="2000" dirty="0" smtClean="0"/>
              <a:t>Rostás Zoltán</a:t>
            </a:r>
            <a:endParaRPr lang="hu-HU" sz="2000" dirty="0"/>
          </a:p>
          <a:p>
            <a:pPr algn="ctr"/>
            <a:endParaRPr lang="hu-HU" sz="2000" b="1" dirty="0" smtClean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14" y="600144"/>
            <a:ext cx="825677" cy="829805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2483768" y="2420888"/>
            <a:ext cx="611844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2">
                    <a:lumMod val="20000"/>
                    <a:lumOff val="8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hu-H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összefoglalás és kitekintés</a:t>
            </a:r>
            <a:endParaRPr lang="hu-H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4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32725 0.00371 C -0.39566 0.00255 -0.49444 0.02338 -0.59427 0.0588 C -0.70816 0.09908 -0.79705 0.14468 -0.85625 0.19097 L -1.14114 0.40417 " pathEditMode="relative" rAng="-889100" ptsTypes="FffFF">
                                      <p:cBhvr>
                                        <p:cTn id="6" dur="2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72" y="1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ép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208"/>
            <a:ext cx="1276522" cy="1368152"/>
          </a:xfrm>
          <a:prstGeom prst="rect">
            <a:avLst/>
          </a:prstGeom>
        </p:spPr>
      </p:pic>
      <p:grpSp>
        <p:nvGrpSpPr>
          <p:cNvPr id="26687" name="Group 63"/>
          <p:cNvGrpSpPr>
            <a:grpSpLocks/>
          </p:cNvGrpSpPr>
          <p:nvPr/>
        </p:nvGrpSpPr>
        <p:grpSpPr bwMode="auto">
          <a:xfrm>
            <a:off x="228600" y="2027238"/>
            <a:ext cx="7583486" cy="4518024"/>
            <a:chOff x="144" y="1277"/>
            <a:chExt cx="4777" cy="2846"/>
          </a:xfrm>
        </p:grpSpPr>
        <p:grpSp>
          <p:nvGrpSpPr>
            <p:cNvPr id="12299" name="Group 62"/>
            <p:cNvGrpSpPr>
              <a:grpSpLocks/>
            </p:cNvGrpSpPr>
            <p:nvPr/>
          </p:nvGrpSpPr>
          <p:grpSpPr bwMode="auto">
            <a:xfrm>
              <a:off x="144" y="1277"/>
              <a:ext cx="4777" cy="2846"/>
              <a:chOff x="144" y="1277"/>
              <a:chExt cx="4777" cy="2846"/>
            </a:xfrm>
          </p:grpSpPr>
          <p:grpSp>
            <p:nvGrpSpPr>
              <p:cNvPr id="12301" name="Group 6"/>
              <p:cNvGrpSpPr>
                <a:grpSpLocks/>
              </p:cNvGrpSpPr>
              <p:nvPr/>
            </p:nvGrpSpPr>
            <p:grpSpPr bwMode="auto">
              <a:xfrm>
                <a:off x="1395" y="1277"/>
                <a:ext cx="2346" cy="2598"/>
                <a:chOff x="1595" y="1383"/>
                <a:chExt cx="2345" cy="2598"/>
              </a:xfrm>
            </p:grpSpPr>
            <p:sp>
              <p:nvSpPr>
                <p:cNvPr id="12327" name="Freeform 7"/>
                <p:cNvSpPr>
                  <a:spLocks/>
                </p:cNvSpPr>
                <p:nvPr/>
              </p:nvSpPr>
              <p:spPr bwMode="auto">
                <a:xfrm>
                  <a:off x="1595" y="1925"/>
                  <a:ext cx="247" cy="1701"/>
                </a:xfrm>
                <a:custGeom>
                  <a:avLst/>
                  <a:gdLst>
                    <a:gd name="T0" fmla="*/ 239 w 247"/>
                    <a:gd name="T1" fmla="*/ 350 h 1701"/>
                    <a:gd name="T2" fmla="*/ 213 w 247"/>
                    <a:gd name="T3" fmla="*/ 336 h 1701"/>
                    <a:gd name="T4" fmla="*/ 192 w 247"/>
                    <a:gd name="T5" fmla="*/ 318 h 1701"/>
                    <a:gd name="T6" fmla="*/ 175 w 247"/>
                    <a:gd name="T7" fmla="*/ 304 h 1701"/>
                    <a:gd name="T8" fmla="*/ 153 w 247"/>
                    <a:gd name="T9" fmla="*/ 291 h 1701"/>
                    <a:gd name="T10" fmla="*/ 136 w 247"/>
                    <a:gd name="T11" fmla="*/ 273 h 1701"/>
                    <a:gd name="T12" fmla="*/ 119 w 247"/>
                    <a:gd name="T13" fmla="*/ 254 h 1701"/>
                    <a:gd name="T14" fmla="*/ 102 w 247"/>
                    <a:gd name="T15" fmla="*/ 241 h 1701"/>
                    <a:gd name="T16" fmla="*/ 85 w 247"/>
                    <a:gd name="T17" fmla="*/ 223 h 1701"/>
                    <a:gd name="T18" fmla="*/ 72 w 247"/>
                    <a:gd name="T19" fmla="*/ 204 h 1701"/>
                    <a:gd name="T20" fmla="*/ 60 w 247"/>
                    <a:gd name="T21" fmla="*/ 186 h 1701"/>
                    <a:gd name="T22" fmla="*/ 55 w 247"/>
                    <a:gd name="T23" fmla="*/ 177 h 1701"/>
                    <a:gd name="T24" fmla="*/ 42 w 247"/>
                    <a:gd name="T25" fmla="*/ 159 h 1701"/>
                    <a:gd name="T26" fmla="*/ 34 w 247"/>
                    <a:gd name="T27" fmla="*/ 141 h 1701"/>
                    <a:gd name="T28" fmla="*/ 25 w 247"/>
                    <a:gd name="T29" fmla="*/ 122 h 1701"/>
                    <a:gd name="T30" fmla="*/ 17 w 247"/>
                    <a:gd name="T31" fmla="*/ 104 h 1701"/>
                    <a:gd name="T32" fmla="*/ 13 w 247"/>
                    <a:gd name="T33" fmla="*/ 86 h 1701"/>
                    <a:gd name="T34" fmla="*/ 8 w 247"/>
                    <a:gd name="T35" fmla="*/ 68 h 1701"/>
                    <a:gd name="T36" fmla="*/ 4 w 247"/>
                    <a:gd name="T37" fmla="*/ 50 h 1701"/>
                    <a:gd name="T38" fmla="*/ 0 w 247"/>
                    <a:gd name="T39" fmla="*/ 31 h 1701"/>
                    <a:gd name="T40" fmla="*/ 0 w 247"/>
                    <a:gd name="T41" fmla="*/ 9 h 1701"/>
                    <a:gd name="T42" fmla="*/ 0 w 247"/>
                    <a:gd name="T43" fmla="*/ 1342 h 1701"/>
                    <a:gd name="T44" fmla="*/ 0 w 247"/>
                    <a:gd name="T45" fmla="*/ 1360 h 1701"/>
                    <a:gd name="T46" fmla="*/ 0 w 247"/>
                    <a:gd name="T47" fmla="*/ 1383 h 1701"/>
                    <a:gd name="T48" fmla="*/ 4 w 247"/>
                    <a:gd name="T49" fmla="*/ 1401 h 1701"/>
                    <a:gd name="T50" fmla="*/ 8 w 247"/>
                    <a:gd name="T51" fmla="*/ 1419 h 1701"/>
                    <a:gd name="T52" fmla="*/ 13 w 247"/>
                    <a:gd name="T53" fmla="*/ 1438 h 1701"/>
                    <a:gd name="T54" fmla="*/ 21 w 247"/>
                    <a:gd name="T55" fmla="*/ 1456 h 1701"/>
                    <a:gd name="T56" fmla="*/ 30 w 247"/>
                    <a:gd name="T57" fmla="*/ 1474 h 1701"/>
                    <a:gd name="T58" fmla="*/ 38 w 247"/>
                    <a:gd name="T59" fmla="*/ 1492 h 1701"/>
                    <a:gd name="T60" fmla="*/ 47 w 247"/>
                    <a:gd name="T61" fmla="*/ 1510 h 1701"/>
                    <a:gd name="T62" fmla="*/ 60 w 247"/>
                    <a:gd name="T63" fmla="*/ 1529 h 1701"/>
                    <a:gd name="T64" fmla="*/ 68 w 247"/>
                    <a:gd name="T65" fmla="*/ 1538 h 1701"/>
                    <a:gd name="T66" fmla="*/ 81 w 247"/>
                    <a:gd name="T67" fmla="*/ 1556 h 1701"/>
                    <a:gd name="T68" fmla="*/ 94 w 247"/>
                    <a:gd name="T69" fmla="*/ 1574 h 1701"/>
                    <a:gd name="T70" fmla="*/ 111 w 247"/>
                    <a:gd name="T71" fmla="*/ 1592 h 1701"/>
                    <a:gd name="T72" fmla="*/ 128 w 247"/>
                    <a:gd name="T73" fmla="*/ 1606 h 1701"/>
                    <a:gd name="T74" fmla="*/ 145 w 247"/>
                    <a:gd name="T75" fmla="*/ 1624 h 1701"/>
                    <a:gd name="T76" fmla="*/ 162 w 247"/>
                    <a:gd name="T77" fmla="*/ 1638 h 1701"/>
                    <a:gd name="T78" fmla="*/ 183 w 247"/>
                    <a:gd name="T79" fmla="*/ 1656 h 1701"/>
                    <a:gd name="T80" fmla="*/ 204 w 247"/>
                    <a:gd name="T81" fmla="*/ 1670 h 1701"/>
                    <a:gd name="T82" fmla="*/ 226 w 247"/>
                    <a:gd name="T83" fmla="*/ 1683 h 1701"/>
                    <a:gd name="T84" fmla="*/ 247 w 247"/>
                    <a:gd name="T85" fmla="*/ 1701 h 170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47" h="1701">
                      <a:moveTo>
                        <a:pt x="247" y="359"/>
                      </a:moveTo>
                      <a:lnTo>
                        <a:pt x="239" y="350"/>
                      </a:lnTo>
                      <a:lnTo>
                        <a:pt x="226" y="341"/>
                      </a:lnTo>
                      <a:lnTo>
                        <a:pt x="213" y="336"/>
                      </a:lnTo>
                      <a:lnTo>
                        <a:pt x="204" y="327"/>
                      </a:lnTo>
                      <a:lnTo>
                        <a:pt x="192" y="318"/>
                      </a:lnTo>
                      <a:lnTo>
                        <a:pt x="183" y="314"/>
                      </a:lnTo>
                      <a:lnTo>
                        <a:pt x="175" y="304"/>
                      </a:lnTo>
                      <a:lnTo>
                        <a:pt x="162" y="295"/>
                      </a:lnTo>
                      <a:lnTo>
                        <a:pt x="153" y="291"/>
                      </a:lnTo>
                      <a:lnTo>
                        <a:pt x="145" y="282"/>
                      </a:lnTo>
                      <a:lnTo>
                        <a:pt x="136" y="273"/>
                      </a:lnTo>
                      <a:lnTo>
                        <a:pt x="128" y="264"/>
                      </a:lnTo>
                      <a:lnTo>
                        <a:pt x="119" y="254"/>
                      </a:lnTo>
                      <a:lnTo>
                        <a:pt x="111" y="250"/>
                      </a:lnTo>
                      <a:lnTo>
                        <a:pt x="102" y="241"/>
                      </a:lnTo>
                      <a:lnTo>
                        <a:pt x="94" y="232"/>
                      </a:lnTo>
                      <a:lnTo>
                        <a:pt x="85" y="223"/>
                      </a:lnTo>
                      <a:lnTo>
                        <a:pt x="81" y="213"/>
                      </a:lnTo>
                      <a:lnTo>
                        <a:pt x="72" y="204"/>
                      </a:lnTo>
                      <a:lnTo>
                        <a:pt x="68" y="195"/>
                      </a:lnTo>
                      <a:lnTo>
                        <a:pt x="60" y="186"/>
                      </a:lnTo>
                      <a:lnTo>
                        <a:pt x="55" y="177"/>
                      </a:lnTo>
                      <a:lnTo>
                        <a:pt x="47" y="168"/>
                      </a:lnTo>
                      <a:lnTo>
                        <a:pt x="42" y="159"/>
                      </a:lnTo>
                      <a:lnTo>
                        <a:pt x="38" y="150"/>
                      </a:lnTo>
                      <a:lnTo>
                        <a:pt x="34" y="141"/>
                      </a:lnTo>
                      <a:lnTo>
                        <a:pt x="30" y="132"/>
                      </a:lnTo>
                      <a:lnTo>
                        <a:pt x="25" y="122"/>
                      </a:lnTo>
                      <a:lnTo>
                        <a:pt x="21" y="113"/>
                      </a:lnTo>
                      <a:lnTo>
                        <a:pt x="17" y="104"/>
                      </a:lnTo>
                      <a:lnTo>
                        <a:pt x="13" y="95"/>
                      </a:lnTo>
                      <a:lnTo>
                        <a:pt x="13" y="86"/>
                      </a:lnTo>
                      <a:lnTo>
                        <a:pt x="8" y="77"/>
                      </a:lnTo>
                      <a:lnTo>
                        <a:pt x="8" y="68"/>
                      </a:lnTo>
                      <a:lnTo>
                        <a:pt x="4" y="59"/>
                      </a:lnTo>
                      <a:lnTo>
                        <a:pt x="4" y="50"/>
                      </a:lnTo>
                      <a:lnTo>
                        <a:pt x="0" y="41"/>
                      </a:lnTo>
                      <a:lnTo>
                        <a:pt x="0" y="31"/>
                      </a:lnTo>
                      <a:lnTo>
                        <a:pt x="0" y="18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1342"/>
                      </a:lnTo>
                      <a:lnTo>
                        <a:pt x="0" y="1351"/>
                      </a:lnTo>
                      <a:lnTo>
                        <a:pt x="0" y="1360"/>
                      </a:lnTo>
                      <a:lnTo>
                        <a:pt x="0" y="1374"/>
                      </a:lnTo>
                      <a:lnTo>
                        <a:pt x="0" y="1383"/>
                      </a:lnTo>
                      <a:lnTo>
                        <a:pt x="4" y="1392"/>
                      </a:lnTo>
                      <a:lnTo>
                        <a:pt x="4" y="1401"/>
                      </a:lnTo>
                      <a:lnTo>
                        <a:pt x="8" y="1410"/>
                      </a:lnTo>
                      <a:lnTo>
                        <a:pt x="8" y="1419"/>
                      </a:lnTo>
                      <a:lnTo>
                        <a:pt x="13" y="1428"/>
                      </a:lnTo>
                      <a:lnTo>
                        <a:pt x="13" y="1438"/>
                      </a:lnTo>
                      <a:lnTo>
                        <a:pt x="17" y="1447"/>
                      </a:lnTo>
                      <a:lnTo>
                        <a:pt x="21" y="1456"/>
                      </a:lnTo>
                      <a:lnTo>
                        <a:pt x="25" y="1465"/>
                      </a:lnTo>
                      <a:lnTo>
                        <a:pt x="30" y="1474"/>
                      </a:lnTo>
                      <a:lnTo>
                        <a:pt x="34" y="1483"/>
                      </a:lnTo>
                      <a:lnTo>
                        <a:pt x="38" y="1492"/>
                      </a:lnTo>
                      <a:lnTo>
                        <a:pt x="42" y="1501"/>
                      </a:lnTo>
                      <a:lnTo>
                        <a:pt x="47" y="1510"/>
                      </a:lnTo>
                      <a:lnTo>
                        <a:pt x="55" y="1519"/>
                      </a:lnTo>
                      <a:lnTo>
                        <a:pt x="60" y="1529"/>
                      </a:lnTo>
                      <a:lnTo>
                        <a:pt x="68" y="1538"/>
                      </a:lnTo>
                      <a:lnTo>
                        <a:pt x="72" y="1547"/>
                      </a:lnTo>
                      <a:lnTo>
                        <a:pt x="81" y="1556"/>
                      </a:lnTo>
                      <a:lnTo>
                        <a:pt x="85" y="1565"/>
                      </a:lnTo>
                      <a:lnTo>
                        <a:pt x="94" y="1574"/>
                      </a:lnTo>
                      <a:lnTo>
                        <a:pt x="102" y="1583"/>
                      </a:lnTo>
                      <a:lnTo>
                        <a:pt x="111" y="1592"/>
                      </a:lnTo>
                      <a:lnTo>
                        <a:pt x="119" y="1597"/>
                      </a:lnTo>
                      <a:lnTo>
                        <a:pt x="128" y="1606"/>
                      </a:lnTo>
                      <a:lnTo>
                        <a:pt x="136" y="1615"/>
                      </a:lnTo>
                      <a:lnTo>
                        <a:pt x="145" y="1624"/>
                      </a:lnTo>
                      <a:lnTo>
                        <a:pt x="153" y="1633"/>
                      </a:lnTo>
                      <a:lnTo>
                        <a:pt x="162" y="1638"/>
                      </a:lnTo>
                      <a:lnTo>
                        <a:pt x="175" y="1647"/>
                      </a:lnTo>
                      <a:lnTo>
                        <a:pt x="183" y="1656"/>
                      </a:lnTo>
                      <a:lnTo>
                        <a:pt x="192" y="1660"/>
                      </a:lnTo>
                      <a:lnTo>
                        <a:pt x="204" y="1670"/>
                      </a:lnTo>
                      <a:lnTo>
                        <a:pt x="213" y="1679"/>
                      </a:lnTo>
                      <a:lnTo>
                        <a:pt x="226" y="1683"/>
                      </a:lnTo>
                      <a:lnTo>
                        <a:pt x="239" y="1692"/>
                      </a:lnTo>
                      <a:lnTo>
                        <a:pt x="247" y="1701"/>
                      </a:lnTo>
                      <a:lnTo>
                        <a:pt x="247" y="359"/>
                      </a:lnTo>
                      <a:close/>
                    </a:path>
                  </a:pathLst>
                </a:custGeom>
                <a:solidFill>
                  <a:srgbClr val="7D7F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28" name="Freeform 8"/>
                <p:cNvSpPr>
                  <a:spLocks/>
                </p:cNvSpPr>
                <p:nvPr/>
              </p:nvSpPr>
              <p:spPr bwMode="auto">
                <a:xfrm>
                  <a:off x="3625" y="1925"/>
                  <a:ext cx="4" cy="1392"/>
                </a:xfrm>
                <a:custGeom>
                  <a:avLst/>
                  <a:gdLst>
                    <a:gd name="T0" fmla="*/ 4 w 4"/>
                    <a:gd name="T1" fmla="*/ 0 h 1392"/>
                    <a:gd name="T2" fmla="*/ 4 w 4"/>
                    <a:gd name="T3" fmla="*/ 9 h 1392"/>
                    <a:gd name="T4" fmla="*/ 4 w 4"/>
                    <a:gd name="T5" fmla="*/ 18 h 1392"/>
                    <a:gd name="T6" fmla="*/ 0 w 4"/>
                    <a:gd name="T7" fmla="*/ 31 h 1392"/>
                    <a:gd name="T8" fmla="*/ 0 w 4"/>
                    <a:gd name="T9" fmla="*/ 31 h 1392"/>
                    <a:gd name="T10" fmla="*/ 0 w 4"/>
                    <a:gd name="T11" fmla="*/ 41 h 1392"/>
                    <a:gd name="T12" fmla="*/ 0 w 4"/>
                    <a:gd name="T13" fmla="*/ 50 h 1392"/>
                    <a:gd name="T14" fmla="*/ 0 w 4"/>
                    <a:gd name="T15" fmla="*/ 1392 h 1392"/>
                    <a:gd name="T16" fmla="*/ 0 w 4"/>
                    <a:gd name="T17" fmla="*/ 1383 h 1392"/>
                    <a:gd name="T18" fmla="*/ 0 w 4"/>
                    <a:gd name="T19" fmla="*/ 1374 h 1392"/>
                    <a:gd name="T20" fmla="*/ 0 w 4"/>
                    <a:gd name="T21" fmla="*/ 1374 h 1392"/>
                    <a:gd name="T22" fmla="*/ 4 w 4"/>
                    <a:gd name="T23" fmla="*/ 1360 h 1392"/>
                    <a:gd name="T24" fmla="*/ 4 w 4"/>
                    <a:gd name="T25" fmla="*/ 1351 h 1392"/>
                    <a:gd name="T26" fmla="*/ 4 w 4"/>
                    <a:gd name="T27" fmla="*/ 1342 h 1392"/>
                    <a:gd name="T28" fmla="*/ 4 w 4"/>
                    <a:gd name="T29" fmla="*/ 0 h 139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" h="1392">
                      <a:moveTo>
                        <a:pt x="4" y="0"/>
                      </a:moveTo>
                      <a:lnTo>
                        <a:pt x="4" y="9"/>
                      </a:lnTo>
                      <a:lnTo>
                        <a:pt x="4" y="18"/>
                      </a:lnTo>
                      <a:lnTo>
                        <a:pt x="0" y="31"/>
                      </a:lnTo>
                      <a:lnTo>
                        <a:pt x="0" y="41"/>
                      </a:lnTo>
                      <a:lnTo>
                        <a:pt x="0" y="50"/>
                      </a:lnTo>
                      <a:lnTo>
                        <a:pt x="0" y="1392"/>
                      </a:lnTo>
                      <a:lnTo>
                        <a:pt x="0" y="1383"/>
                      </a:lnTo>
                      <a:lnTo>
                        <a:pt x="0" y="1374"/>
                      </a:lnTo>
                      <a:lnTo>
                        <a:pt x="4" y="1360"/>
                      </a:lnTo>
                      <a:lnTo>
                        <a:pt x="4" y="1351"/>
                      </a:lnTo>
                      <a:lnTo>
                        <a:pt x="4" y="134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7D7F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29" name="Freeform 9"/>
                <p:cNvSpPr>
                  <a:spLocks/>
                </p:cNvSpPr>
                <p:nvPr/>
              </p:nvSpPr>
              <p:spPr bwMode="auto">
                <a:xfrm>
                  <a:off x="1842" y="1925"/>
                  <a:ext cx="768" cy="1697"/>
                </a:xfrm>
                <a:custGeom>
                  <a:avLst/>
                  <a:gdLst>
                    <a:gd name="T0" fmla="*/ 768 w 768"/>
                    <a:gd name="T1" fmla="*/ 0 h 1697"/>
                    <a:gd name="T2" fmla="*/ 0 w 768"/>
                    <a:gd name="T3" fmla="*/ 355 h 1697"/>
                    <a:gd name="T4" fmla="*/ 0 w 768"/>
                    <a:gd name="T5" fmla="*/ 1697 h 1697"/>
                    <a:gd name="T6" fmla="*/ 768 w 768"/>
                    <a:gd name="T7" fmla="*/ 1342 h 1697"/>
                    <a:gd name="T8" fmla="*/ 768 w 768"/>
                    <a:gd name="T9" fmla="*/ 0 h 16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68" h="1697">
                      <a:moveTo>
                        <a:pt x="768" y="0"/>
                      </a:moveTo>
                      <a:lnTo>
                        <a:pt x="0" y="355"/>
                      </a:lnTo>
                      <a:lnTo>
                        <a:pt x="0" y="1697"/>
                      </a:lnTo>
                      <a:lnTo>
                        <a:pt x="768" y="1342"/>
                      </a:lnTo>
                      <a:lnTo>
                        <a:pt x="768" y="0"/>
                      </a:lnTo>
                      <a:close/>
                    </a:path>
                  </a:pathLst>
                </a:custGeom>
                <a:solidFill>
                  <a:srgbClr val="7D7F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0" name="Freeform 10"/>
                <p:cNvSpPr>
                  <a:spLocks/>
                </p:cNvSpPr>
                <p:nvPr/>
              </p:nvSpPr>
              <p:spPr bwMode="auto">
                <a:xfrm>
                  <a:off x="2610" y="1925"/>
                  <a:ext cx="1010" cy="1387"/>
                </a:xfrm>
                <a:custGeom>
                  <a:avLst/>
                  <a:gdLst>
                    <a:gd name="T0" fmla="*/ 0 w 1010"/>
                    <a:gd name="T1" fmla="*/ 0 h 1387"/>
                    <a:gd name="T2" fmla="*/ 1010 w 1010"/>
                    <a:gd name="T3" fmla="*/ 45 h 1387"/>
                    <a:gd name="T4" fmla="*/ 1010 w 1010"/>
                    <a:gd name="T5" fmla="*/ 1387 h 1387"/>
                    <a:gd name="T6" fmla="*/ 0 w 1010"/>
                    <a:gd name="T7" fmla="*/ 1342 h 1387"/>
                    <a:gd name="T8" fmla="*/ 0 w 1010"/>
                    <a:gd name="T9" fmla="*/ 0 h 13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10" h="1387">
                      <a:moveTo>
                        <a:pt x="0" y="0"/>
                      </a:moveTo>
                      <a:lnTo>
                        <a:pt x="1010" y="45"/>
                      </a:lnTo>
                      <a:lnTo>
                        <a:pt x="1010" y="1387"/>
                      </a:lnTo>
                      <a:lnTo>
                        <a:pt x="0" y="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D7F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1" name="Freeform 11"/>
                <p:cNvSpPr>
                  <a:spLocks/>
                </p:cNvSpPr>
                <p:nvPr/>
              </p:nvSpPr>
              <p:spPr bwMode="auto">
                <a:xfrm>
                  <a:off x="1595" y="1383"/>
                  <a:ext cx="2034" cy="901"/>
                </a:xfrm>
                <a:custGeom>
                  <a:avLst/>
                  <a:gdLst>
                    <a:gd name="T0" fmla="*/ 213 w 2034"/>
                    <a:gd name="T1" fmla="*/ 878 h 901"/>
                    <a:gd name="T2" fmla="*/ 175 w 2034"/>
                    <a:gd name="T3" fmla="*/ 846 h 901"/>
                    <a:gd name="T4" fmla="*/ 136 w 2034"/>
                    <a:gd name="T5" fmla="*/ 815 h 901"/>
                    <a:gd name="T6" fmla="*/ 102 w 2034"/>
                    <a:gd name="T7" fmla="*/ 783 h 901"/>
                    <a:gd name="T8" fmla="*/ 72 w 2034"/>
                    <a:gd name="T9" fmla="*/ 746 h 901"/>
                    <a:gd name="T10" fmla="*/ 47 w 2034"/>
                    <a:gd name="T11" fmla="*/ 710 h 901"/>
                    <a:gd name="T12" fmla="*/ 30 w 2034"/>
                    <a:gd name="T13" fmla="*/ 674 h 901"/>
                    <a:gd name="T14" fmla="*/ 13 w 2034"/>
                    <a:gd name="T15" fmla="*/ 637 h 901"/>
                    <a:gd name="T16" fmla="*/ 4 w 2034"/>
                    <a:gd name="T17" fmla="*/ 601 h 901"/>
                    <a:gd name="T18" fmla="*/ 0 w 2034"/>
                    <a:gd name="T19" fmla="*/ 560 h 901"/>
                    <a:gd name="T20" fmla="*/ 0 w 2034"/>
                    <a:gd name="T21" fmla="*/ 523 h 901"/>
                    <a:gd name="T22" fmla="*/ 4 w 2034"/>
                    <a:gd name="T23" fmla="*/ 487 h 901"/>
                    <a:gd name="T24" fmla="*/ 13 w 2034"/>
                    <a:gd name="T25" fmla="*/ 446 h 901"/>
                    <a:gd name="T26" fmla="*/ 30 w 2034"/>
                    <a:gd name="T27" fmla="*/ 410 h 901"/>
                    <a:gd name="T28" fmla="*/ 42 w 2034"/>
                    <a:gd name="T29" fmla="*/ 382 h 901"/>
                    <a:gd name="T30" fmla="*/ 68 w 2034"/>
                    <a:gd name="T31" fmla="*/ 346 h 901"/>
                    <a:gd name="T32" fmla="*/ 94 w 2034"/>
                    <a:gd name="T33" fmla="*/ 314 h 901"/>
                    <a:gd name="T34" fmla="*/ 128 w 2034"/>
                    <a:gd name="T35" fmla="*/ 278 h 901"/>
                    <a:gd name="T36" fmla="*/ 162 w 2034"/>
                    <a:gd name="T37" fmla="*/ 246 h 901"/>
                    <a:gd name="T38" fmla="*/ 204 w 2034"/>
                    <a:gd name="T39" fmla="*/ 214 h 901"/>
                    <a:gd name="T40" fmla="*/ 247 w 2034"/>
                    <a:gd name="T41" fmla="*/ 187 h 901"/>
                    <a:gd name="T42" fmla="*/ 298 w 2034"/>
                    <a:gd name="T43" fmla="*/ 159 h 901"/>
                    <a:gd name="T44" fmla="*/ 349 w 2034"/>
                    <a:gd name="T45" fmla="*/ 132 h 901"/>
                    <a:gd name="T46" fmla="*/ 405 w 2034"/>
                    <a:gd name="T47" fmla="*/ 109 h 901"/>
                    <a:gd name="T48" fmla="*/ 460 w 2034"/>
                    <a:gd name="T49" fmla="*/ 87 h 901"/>
                    <a:gd name="T50" fmla="*/ 524 w 2034"/>
                    <a:gd name="T51" fmla="*/ 68 h 901"/>
                    <a:gd name="T52" fmla="*/ 584 w 2034"/>
                    <a:gd name="T53" fmla="*/ 50 h 901"/>
                    <a:gd name="T54" fmla="*/ 652 w 2034"/>
                    <a:gd name="T55" fmla="*/ 37 h 901"/>
                    <a:gd name="T56" fmla="*/ 720 w 2034"/>
                    <a:gd name="T57" fmla="*/ 23 h 901"/>
                    <a:gd name="T58" fmla="*/ 789 w 2034"/>
                    <a:gd name="T59" fmla="*/ 14 h 901"/>
                    <a:gd name="T60" fmla="*/ 857 w 2034"/>
                    <a:gd name="T61" fmla="*/ 5 h 901"/>
                    <a:gd name="T62" fmla="*/ 925 w 2034"/>
                    <a:gd name="T63" fmla="*/ 0 h 901"/>
                    <a:gd name="T64" fmla="*/ 998 w 2034"/>
                    <a:gd name="T65" fmla="*/ 0 h 901"/>
                    <a:gd name="T66" fmla="*/ 1070 w 2034"/>
                    <a:gd name="T67" fmla="*/ 0 h 901"/>
                    <a:gd name="T68" fmla="*/ 1138 w 2034"/>
                    <a:gd name="T69" fmla="*/ 5 h 901"/>
                    <a:gd name="T70" fmla="*/ 1211 w 2034"/>
                    <a:gd name="T71" fmla="*/ 9 h 901"/>
                    <a:gd name="T72" fmla="*/ 1279 w 2034"/>
                    <a:gd name="T73" fmla="*/ 18 h 901"/>
                    <a:gd name="T74" fmla="*/ 1347 w 2034"/>
                    <a:gd name="T75" fmla="*/ 27 h 901"/>
                    <a:gd name="T76" fmla="*/ 1411 w 2034"/>
                    <a:gd name="T77" fmla="*/ 41 h 901"/>
                    <a:gd name="T78" fmla="*/ 1479 w 2034"/>
                    <a:gd name="T79" fmla="*/ 59 h 901"/>
                    <a:gd name="T80" fmla="*/ 1539 w 2034"/>
                    <a:gd name="T81" fmla="*/ 77 h 901"/>
                    <a:gd name="T82" fmla="*/ 1599 w 2034"/>
                    <a:gd name="T83" fmla="*/ 96 h 901"/>
                    <a:gd name="T84" fmla="*/ 1654 w 2034"/>
                    <a:gd name="T85" fmla="*/ 118 h 901"/>
                    <a:gd name="T86" fmla="*/ 1697 w 2034"/>
                    <a:gd name="T87" fmla="*/ 137 h 901"/>
                    <a:gd name="T88" fmla="*/ 1748 w 2034"/>
                    <a:gd name="T89" fmla="*/ 164 h 901"/>
                    <a:gd name="T90" fmla="*/ 1795 w 2034"/>
                    <a:gd name="T91" fmla="*/ 191 h 901"/>
                    <a:gd name="T92" fmla="*/ 1838 w 2034"/>
                    <a:gd name="T93" fmla="*/ 223 h 901"/>
                    <a:gd name="T94" fmla="*/ 1880 w 2034"/>
                    <a:gd name="T95" fmla="*/ 255 h 901"/>
                    <a:gd name="T96" fmla="*/ 1914 w 2034"/>
                    <a:gd name="T97" fmla="*/ 287 h 901"/>
                    <a:gd name="T98" fmla="*/ 1944 w 2034"/>
                    <a:gd name="T99" fmla="*/ 323 h 901"/>
                    <a:gd name="T100" fmla="*/ 1970 w 2034"/>
                    <a:gd name="T101" fmla="*/ 355 h 901"/>
                    <a:gd name="T102" fmla="*/ 1995 w 2034"/>
                    <a:gd name="T103" fmla="*/ 391 h 901"/>
                    <a:gd name="T104" fmla="*/ 2012 w 2034"/>
                    <a:gd name="T105" fmla="*/ 428 h 901"/>
                    <a:gd name="T106" fmla="*/ 2021 w 2034"/>
                    <a:gd name="T107" fmla="*/ 469 h 901"/>
                    <a:gd name="T108" fmla="*/ 2030 w 2034"/>
                    <a:gd name="T109" fmla="*/ 505 h 901"/>
                    <a:gd name="T110" fmla="*/ 2034 w 2034"/>
                    <a:gd name="T111" fmla="*/ 542 h 901"/>
                    <a:gd name="T112" fmla="*/ 2030 w 2034"/>
                    <a:gd name="T113" fmla="*/ 583 h 90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034" h="901">
                      <a:moveTo>
                        <a:pt x="247" y="901"/>
                      </a:moveTo>
                      <a:lnTo>
                        <a:pt x="239" y="892"/>
                      </a:lnTo>
                      <a:lnTo>
                        <a:pt x="226" y="883"/>
                      </a:lnTo>
                      <a:lnTo>
                        <a:pt x="213" y="878"/>
                      </a:lnTo>
                      <a:lnTo>
                        <a:pt x="204" y="869"/>
                      </a:lnTo>
                      <a:lnTo>
                        <a:pt x="192" y="860"/>
                      </a:lnTo>
                      <a:lnTo>
                        <a:pt x="183" y="856"/>
                      </a:lnTo>
                      <a:lnTo>
                        <a:pt x="175" y="846"/>
                      </a:lnTo>
                      <a:lnTo>
                        <a:pt x="162" y="837"/>
                      </a:lnTo>
                      <a:lnTo>
                        <a:pt x="153" y="833"/>
                      </a:lnTo>
                      <a:lnTo>
                        <a:pt x="145" y="824"/>
                      </a:lnTo>
                      <a:lnTo>
                        <a:pt x="136" y="815"/>
                      </a:lnTo>
                      <a:lnTo>
                        <a:pt x="128" y="806"/>
                      </a:lnTo>
                      <a:lnTo>
                        <a:pt x="119" y="796"/>
                      </a:lnTo>
                      <a:lnTo>
                        <a:pt x="111" y="792"/>
                      </a:lnTo>
                      <a:lnTo>
                        <a:pt x="102" y="783"/>
                      </a:lnTo>
                      <a:lnTo>
                        <a:pt x="94" y="774"/>
                      </a:lnTo>
                      <a:lnTo>
                        <a:pt x="85" y="765"/>
                      </a:lnTo>
                      <a:lnTo>
                        <a:pt x="81" y="755"/>
                      </a:lnTo>
                      <a:lnTo>
                        <a:pt x="72" y="746"/>
                      </a:lnTo>
                      <a:lnTo>
                        <a:pt x="68" y="737"/>
                      </a:lnTo>
                      <a:lnTo>
                        <a:pt x="60" y="728"/>
                      </a:lnTo>
                      <a:lnTo>
                        <a:pt x="55" y="719"/>
                      </a:lnTo>
                      <a:lnTo>
                        <a:pt x="47" y="710"/>
                      </a:lnTo>
                      <a:lnTo>
                        <a:pt x="42" y="701"/>
                      </a:lnTo>
                      <a:lnTo>
                        <a:pt x="38" y="692"/>
                      </a:lnTo>
                      <a:lnTo>
                        <a:pt x="34" y="683"/>
                      </a:lnTo>
                      <a:lnTo>
                        <a:pt x="30" y="674"/>
                      </a:lnTo>
                      <a:lnTo>
                        <a:pt x="25" y="664"/>
                      </a:lnTo>
                      <a:lnTo>
                        <a:pt x="21" y="655"/>
                      </a:lnTo>
                      <a:lnTo>
                        <a:pt x="17" y="646"/>
                      </a:lnTo>
                      <a:lnTo>
                        <a:pt x="13" y="637"/>
                      </a:lnTo>
                      <a:lnTo>
                        <a:pt x="13" y="628"/>
                      </a:lnTo>
                      <a:lnTo>
                        <a:pt x="8" y="619"/>
                      </a:lnTo>
                      <a:lnTo>
                        <a:pt x="8" y="610"/>
                      </a:lnTo>
                      <a:lnTo>
                        <a:pt x="4" y="601"/>
                      </a:lnTo>
                      <a:lnTo>
                        <a:pt x="4" y="592"/>
                      </a:lnTo>
                      <a:lnTo>
                        <a:pt x="0" y="583"/>
                      </a:lnTo>
                      <a:lnTo>
                        <a:pt x="0" y="573"/>
                      </a:lnTo>
                      <a:lnTo>
                        <a:pt x="0" y="560"/>
                      </a:lnTo>
                      <a:lnTo>
                        <a:pt x="0" y="551"/>
                      </a:lnTo>
                      <a:lnTo>
                        <a:pt x="0" y="542"/>
                      </a:lnTo>
                      <a:lnTo>
                        <a:pt x="0" y="533"/>
                      </a:lnTo>
                      <a:lnTo>
                        <a:pt x="0" y="523"/>
                      </a:lnTo>
                      <a:lnTo>
                        <a:pt x="0" y="514"/>
                      </a:lnTo>
                      <a:lnTo>
                        <a:pt x="0" y="505"/>
                      </a:lnTo>
                      <a:lnTo>
                        <a:pt x="4" y="496"/>
                      </a:lnTo>
                      <a:lnTo>
                        <a:pt x="4" y="487"/>
                      </a:lnTo>
                      <a:lnTo>
                        <a:pt x="8" y="478"/>
                      </a:lnTo>
                      <a:lnTo>
                        <a:pt x="8" y="469"/>
                      </a:lnTo>
                      <a:lnTo>
                        <a:pt x="13" y="460"/>
                      </a:lnTo>
                      <a:lnTo>
                        <a:pt x="13" y="446"/>
                      </a:lnTo>
                      <a:lnTo>
                        <a:pt x="17" y="437"/>
                      </a:lnTo>
                      <a:lnTo>
                        <a:pt x="21" y="428"/>
                      </a:lnTo>
                      <a:lnTo>
                        <a:pt x="25" y="419"/>
                      </a:lnTo>
                      <a:lnTo>
                        <a:pt x="30" y="410"/>
                      </a:lnTo>
                      <a:lnTo>
                        <a:pt x="34" y="401"/>
                      </a:lnTo>
                      <a:lnTo>
                        <a:pt x="38" y="391"/>
                      </a:lnTo>
                      <a:lnTo>
                        <a:pt x="42" y="382"/>
                      </a:lnTo>
                      <a:lnTo>
                        <a:pt x="47" y="373"/>
                      </a:lnTo>
                      <a:lnTo>
                        <a:pt x="55" y="364"/>
                      </a:lnTo>
                      <a:lnTo>
                        <a:pt x="60" y="355"/>
                      </a:lnTo>
                      <a:lnTo>
                        <a:pt x="68" y="346"/>
                      </a:lnTo>
                      <a:lnTo>
                        <a:pt x="72" y="337"/>
                      </a:lnTo>
                      <a:lnTo>
                        <a:pt x="81" y="332"/>
                      </a:lnTo>
                      <a:lnTo>
                        <a:pt x="85" y="323"/>
                      </a:lnTo>
                      <a:lnTo>
                        <a:pt x="94" y="314"/>
                      </a:lnTo>
                      <a:lnTo>
                        <a:pt x="102" y="305"/>
                      </a:lnTo>
                      <a:lnTo>
                        <a:pt x="111" y="296"/>
                      </a:lnTo>
                      <a:lnTo>
                        <a:pt x="119" y="287"/>
                      </a:lnTo>
                      <a:lnTo>
                        <a:pt x="128" y="278"/>
                      </a:lnTo>
                      <a:lnTo>
                        <a:pt x="136" y="269"/>
                      </a:lnTo>
                      <a:lnTo>
                        <a:pt x="145" y="264"/>
                      </a:lnTo>
                      <a:lnTo>
                        <a:pt x="153" y="255"/>
                      </a:lnTo>
                      <a:lnTo>
                        <a:pt x="162" y="246"/>
                      </a:lnTo>
                      <a:lnTo>
                        <a:pt x="175" y="237"/>
                      </a:lnTo>
                      <a:lnTo>
                        <a:pt x="183" y="232"/>
                      </a:lnTo>
                      <a:lnTo>
                        <a:pt x="192" y="223"/>
                      </a:lnTo>
                      <a:lnTo>
                        <a:pt x="204" y="214"/>
                      </a:lnTo>
                      <a:lnTo>
                        <a:pt x="213" y="209"/>
                      </a:lnTo>
                      <a:lnTo>
                        <a:pt x="226" y="200"/>
                      </a:lnTo>
                      <a:lnTo>
                        <a:pt x="239" y="191"/>
                      </a:lnTo>
                      <a:lnTo>
                        <a:pt x="247" y="187"/>
                      </a:lnTo>
                      <a:lnTo>
                        <a:pt x="260" y="178"/>
                      </a:lnTo>
                      <a:lnTo>
                        <a:pt x="273" y="173"/>
                      </a:lnTo>
                      <a:lnTo>
                        <a:pt x="286" y="164"/>
                      </a:lnTo>
                      <a:lnTo>
                        <a:pt x="298" y="159"/>
                      </a:lnTo>
                      <a:lnTo>
                        <a:pt x="311" y="150"/>
                      </a:lnTo>
                      <a:lnTo>
                        <a:pt x="324" y="146"/>
                      </a:lnTo>
                      <a:lnTo>
                        <a:pt x="337" y="137"/>
                      </a:lnTo>
                      <a:lnTo>
                        <a:pt x="349" y="132"/>
                      </a:lnTo>
                      <a:lnTo>
                        <a:pt x="362" y="128"/>
                      </a:lnTo>
                      <a:lnTo>
                        <a:pt x="375" y="118"/>
                      </a:lnTo>
                      <a:lnTo>
                        <a:pt x="388" y="114"/>
                      </a:lnTo>
                      <a:lnTo>
                        <a:pt x="405" y="109"/>
                      </a:lnTo>
                      <a:lnTo>
                        <a:pt x="418" y="105"/>
                      </a:lnTo>
                      <a:lnTo>
                        <a:pt x="430" y="96"/>
                      </a:lnTo>
                      <a:lnTo>
                        <a:pt x="448" y="91"/>
                      </a:lnTo>
                      <a:lnTo>
                        <a:pt x="460" y="87"/>
                      </a:lnTo>
                      <a:lnTo>
                        <a:pt x="477" y="82"/>
                      </a:lnTo>
                      <a:lnTo>
                        <a:pt x="490" y="77"/>
                      </a:lnTo>
                      <a:lnTo>
                        <a:pt x="507" y="73"/>
                      </a:lnTo>
                      <a:lnTo>
                        <a:pt x="524" y="68"/>
                      </a:lnTo>
                      <a:lnTo>
                        <a:pt x="537" y="64"/>
                      </a:lnTo>
                      <a:lnTo>
                        <a:pt x="554" y="59"/>
                      </a:lnTo>
                      <a:lnTo>
                        <a:pt x="571" y="55"/>
                      </a:lnTo>
                      <a:lnTo>
                        <a:pt x="584" y="50"/>
                      </a:lnTo>
                      <a:lnTo>
                        <a:pt x="601" y="46"/>
                      </a:lnTo>
                      <a:lnTo>
                        <a:pt x="618" y="41"/>
                      </a:lnTo>
                      <a:lnTo>
                        <a:pt x="635" y="37"/>
                      </a:lnTo>
                      <a:lnTo>
                        <a:pt x="652" y="37"/>
                      </a:lnTo>
                      <a:lnTo>
                        <a:pt x="669" y="32"/>
                      </a:lnTo>
                      <a:lnTo>
                        <a:pt x="686" y="27"/>
                      </a:lnTo>
                      <a:lnTo>
                        <a:pt x="703" y="27"/>
                      </a:lnTo>
                      <a:lnTo>
                        <a:pt x="720" y="23"/>
                      </a:lnTo>
                      <a:lnTo>
                        <a:pt x="738" y="18"/>
                      </a:lnTo>
                      <a:lnTo>
                        <a:pt x="755" y="18"/>
                      </a:lnTo>
                      <a:lnTo>
                        <a:pt x="772" y="14"/>
                      </a:lnTo>
                      <a:lnTo>
                        <a:pt x="789" y="14"/>
                      </a:lnTo>
                      <a:lnTo>
                        <a:pt x="806" y="9"/>
                      </a:lnTo>
                      <a:lnTo>
                        <a:pt x="823" y="9"/>
                      </a:lnTo>
                      <a:lnTo>
                        <a:pt x="840" y="9"/>
                      </a:lnTo>
                      <a:lnTo>
                        <a:pt x="857" y="5"/>
                      </a:lnTo>
                      <a:lnTo>
                        <a:pt x="874" y="5"/>
                      </a:lnTo>
                      <a:lnTo>
                        <a:pt x="891" y="5"/>
                      </a:lnTo>
                      <a:lnTo>
                        <a:pt x="908" y="0"/>
                      </a:lnTo>
                      <a:lnTo>
                        <a:pt x="925" y="0"/>
                      </a:lnTo>
                      <a:lnTo>
                        <a:pt x="946" y="0"/>
                      </a:lnTo>
                      <a:lnTo>
                        <a:pt x="964" y="0"/>
                      </a:lnTo>
                      <a:lnTo>
                        <a:pt x="981" y="0"/>
                      </a:lnTo>
                      <a:lnTo>
                        <a:pt x="998" y="0"/>
                      </a:lnTo>
                      <a:lnTo>
                        <a:pt x="1015" y="0"/>
                      </a:lnTo>
                      <a:lnTo>
                        <a:pt x="1032" y="0"/>
                      </a:lnTo>
                      <a:lnTo>
                        <a:pt x="1053" y="0"/>
                      </a:lnTo>
                      <a:lnTo>
                        <a:pt x="1070" y="0"/>
                      </a:lnTo>
                      <a:lnTo>
                        <a:pt x="1087" y="0"/>
                      </a:lnTo>
                      <a:lnTo>
                        <a:pt x="1104" y="0"/>
                      </a:lnTo>
                      <a:lnTo>
                        <a:pt x="1121" y="0"/>
                      </a:lnTo>
                      <a:lnTo>
                        <a:pt x="1138" y="5"/>
                      </a:lnTo>
                      <a:lnTo>
                        <a:pt x="1155" y="5"/>
                      </a:lnTo>
                      <a:lnTo>
                        <a:pt x="1177" y="5"/>
                      </a:lnTo>
                      <a:lnTo>
                        <a:pt x="1194" y="9"/>
                      </a:lnTo>
                      <a:lnTo>
                        <a:pt x="1211" y="9"/>
                      </a:lnTo>
                      <a:lnTo>
                        <a:pt x="1228" y="9"/>
                      </a:lnTo>
                      <a:lnTo>
                        <a:pt x="1245" y="14"/>
                      </a:lnTo>
                      <a:lnTo>
                        <a:pt x="1262" y="14"/>
                      </a:lnTo>
                      <a:lnTo>
                        <a:pt x="1279" y="18"/>
                      </a:lnTo>
                      <a:lnTo>
                        <a:pt x="1296" y="18"/>
                      </a:lnTo>
                      <a:lnTo>
                        <a:pt x="1313" y="23"/>
                      </a:lnTo>
                      <a:lnTo>
                        <a:pt x="1330" y="27"/>
                      </a:lnTo>
                      <a:lnTo>
                        <a:pt x="1347" y="27"/>
                      </a:lnTo>
                      <a:lnTo>
                        <a:pt x="1364" y="32"/>
                      </a:lnTo>
                      <a:lnTo>
                        <a:pt x="1381" y="37"/>
                      </a:lnTo>
                      <a:lnTo>
                        <a:pt x="1398" y="37"/>
                      </a:lnTo>
                      <a:lnTo>
                        <a:pt x="1411" y="41"/>
                      </a:lnTo>
                      <a:lnTo>
                        <a:pt x="1428" y="46"/>
                      </a:lnTo>
                      <a:lnTo>
                        <a:pt x="1445" y="50"/>
                      </a:lnTo>
                      <a:lnTo>
                        <a:pt x="1462" y="55"/>
                      </a:lnTo>
                      <a:lnTo>
                        <a:pt x="1479" y="59"/>
                      </a:lnTo>
                      <a:lnTo>
                        <a:pt x="1492" y="64"/>
                      </a:lnTo>
                      <a:lnTo>
                        <a:pt x="1509" y="68"/>
                      </a:lnTo>
                      <a:lnTo>
                        <a:pt x="1526" y="73"/>
                      </a:lnTo>
                      <a:lnTo>
                        <a:pt x="1539" y="77"/>
                      </a:lnTo>
                      <a:lnTo>
                        <a:pt x="1556" y="82"/>
                      </a:lnTo>
                      <a:lnTo>
                        <a:pt x="1569" y="87"/>
                      </a:lnTo>
                      <a:lnTo>
                        <a:pt x="1586" y="91"/>
                      </a:lnTo>
                      <a:lnTo>
                        <a:pt x="1599" y="96"/>
                      </a:lnTo>
                      <a:lnTo>
                        <a:pt x="1612" y="105"/>
                      </a:lnTo>
                      <a:lnTo>
                        <a:pt x="1629" y="109"/>
                      </a:lnTo>
                      <a:lnTo>
                        <a:pt x="1642" y="114"/>
                      </a:lnTo>
                      <a:lnTo>
                        <a:pt x="1654" y="118"/>
                      </a:lnTo>
                      <a:lnTo>
                        <a:pt x="1671" y="128"/>
                      </a:lnTo>
                      <a:lnTo>
                        <a:pt x="1684" y="132"/>
                      </a:lnTo>
                      <a:lnTo>
                        <a:pt x="1697" y="137"/>
                      </a:lnTo>
                      <a:lnTo>
                        <a:pt x="1710" y="146"/>
                      </a:lnTo>
                      <a:lnTo>
                        <a:pt x="1723" y="150"/>
                      </a:lnTo>
                      <a:lnTo>
                        <a:pt x="1735" y="159"/>
                      </a:lnTo>
                      <a:lnTo>
                        <a:pt x="1748" y="164"/>
                      </a:lnTo>
                      <a:lnTo>
                        <a:pt x="1761" y="173"/>
                      </a:lnTo>
                      <a:lnTo>
                        <a:pt x="1769" y="178"/>
                      </a:lnTo>
                      <a:lnTo>
                        <a:pt x="1782" y="187"/>
                      </a:lnTo>
                      <a:lnTo>
                        <a:pt x="1795" y="191"/>
                      </a:lnTo>
                      <a:lnTo>
                        <a:pt x="1808" y="200"/>
                      </a:lnTo>
                      <a:lnTo>
                        <a:pt x="1816" y="209"/>
                      </a:lnTo>
                      <a:lnTo>
                        <a:pt x="1829" y="214"/>
                      </a:lnTo>
                      <a:lnTo>
                        <a:pt x="1838" y="223"/>
                      </a:lnTo>
                      <a:lnTo>
                        <a:pt x="1850" y="232"/>
                      </a:lnTo>
                      <a:lnTo>
                        <a:pt x="1859" y="237"/>
                      </a:lnTo>
                      <a:lnTo>
                        <a:pt x="1868" y="246"/>
                      </a:lnTo>
                      <a:lnTo>
                        <a:pt x="1880" y="255"/>
                      </a:lnTo>
                      <a:lnTo>
                        <a:pt x="1889" y="264"/>
                      </a:lnTo>
                      <a:lnTo>
                        <a:pt x="1897" y="269"/>
                      </a:lnTo>
                      <a:lnTo>
                        <a:pt x="1906" y="278"/>
                      </a:lnTo>
                      <a:lnTo>
                        <a:pt x="1914" y="287"/>
                      </a:lnTo>
                      <a:lnTo>
                        <a:pt x="1923" y="296"/>
                      </a:lnTo>
                      <a:lnTo>
                        <a:pt x="1931" y="305"/>
                      </a:lnTo>
                      <a:lnTo>
                        <a:pt x="1936" y="314"/>
                      </a:lnTo>
                      <a:lnTo>
                        <a:pt x="1944" y="323"/>
                      </a:lnTo>
                      <a:lnTo>
                        <a:pt x="1953" y="332"/>
                      </a:lnTo>
                      <a:lnTo>
                        <a:pt x="1957" y="337"/>
                      </a:lnTo>
                      <a:lnTo>
                        <a:pt x="1966" y="346"/>
                      </a:lnTo>
                      <a:lnTo>
                        <a:pt x="1970" y="355"/>
                      </a:lnTo>
                      <a:lnTo>
                        <a:pt x="1978" y="364"/>
                      </a:lnTo>
                      <a:lnTo>
                        <a:pt x="1983" y="373"/>
                      </a:lnTo>
                      <a:lnTo>
                        <a:pt x="1987" y="382"/>
                      </a:lnTo>
                      <a:lnTo>
                        <a:pt x="1995" y="391"/>
                      </a:lnTo>
                      <a:lnTo>
                        <a:pt x="2000" y="401"/>
                      </a:lnTo>
                      <a:lnTo>
                        <a:pt x="2004" y="410"/>
                      </a:lnTo>
                      <a:lnTo>
                        <a:pt x="2008" y="419"/>
                      </a:lnTo>
                      <a:lnTo>
                        <a:pt x="2012" y="428"/>
                      </a:lnTo>
                      <a:lnTo>
                        <a:pt x="2012" y="437"/>
                      </a:lnTo>
                      <a:lnTo>
                        <a:pt x="2017" y="446"/>
                      </a:lnTo>
                      <a:lnTo>
                        <a:pt x="2021" y="460"/>
                      </a:lnTo>
                      <a:lnTo>
                        <a:pt x="2021" y="469"/>
                      </a:lnTo>
                      <a:lnTo>
                        <a:pt x="2025" y="478"/>
                      </a:lnTo>
                      <a:lnTo>
                        <a:pt x="2025" y="487"/>
                      </a:lnTo>
                      <a:lnTo>
                        <a:pt x="2030" y="496"/>
                      </a:lnTo>
                      <a:lnTo>
                        <a:pt x="2030" y="505"/>
                      </a:lnTo>
                      <a:lnTo>
                        <a:pt x="2030" y="514"/>
                      </a:lnTo>
                      <a:lnTo>
                        <a:pt x="2034" y="523"/>
                      </a:lnTo>
                      <a:lnTo>
                        <a:pt x="2034" y="533"/>
                      </a:lnTo>
                      <a:lnTo>
                        <a:pt x="2034" y="542"/>
                      </a:lnTo>
                      <a:lnTo>
                        <a:pt x="2034" y="551"/>
                      </a:lnTo>
                      <a:lnTo>
                        <a:pt x="2034" y="560"/>
                      </a:lnTo>
                      <a:lnTo>
                        <a:pt x="2030" y="573"/>
                      </a:lnTo>
                      <a:lnTo>
                        <a:pt x="2030" y="583"/>
                      </a:lnTo>
                      <a:lnTo>
                        <a:pt x="2030" y="592"/>
                      </a:lnTo>
                      <a:lnTo>
                        <a:pt x="1015" y="542"/>
                      </a:lnTo>
                      <a:lnTo>
                        <a:pt x="247" y="901"/>
                      </a:lnTo>
                      <a:close/>
                    </a:path>
                  </a:pathLst>
                </a:custGeom>
                <a:solidFill>
                  <a:srgbClr val="FAFD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2" name="Freeform 12"/>
                <p:cNvSpPr>
                  <a:spLocks/>
                </p:cNvSpPr>
                <p:nvPr/>
              </p:nvSpPr>
              <p:spPr bwMode="auto">
                <a:xfrm>
                  <a:off x="3659" y="2052"/>
                  <a:ext cx="281" cy="1670"/>
                </a:xfrm>
                <a:custGeom>
                  <a:avLst/>
                  <a:gdLst>
                    <a:gd name="T0" fmla="*/ 277 w 281"/>
                    <a:gd name="T1" fmla="*/ 9 h 1670"/>
                    <a:gd name="T2" fmla="*/ 273 w 281"/>
                    <a:gd name="T3" fmla="*/ 27 h 1670"/>
                    <a:gd name="T4" fmla="*/ 268 w 281"/>
                    <a:gd name="T5" fmla="*/ 46 h 1670"/>
                    <a:gd name="T6" fmla="*/ 264 w 281"/>
                    <a:gd name="T7" fmla="*/ 64 h 1670"/>
                    <a:gd name="T8" fmla="*/ 256 w 281"/>
                    <a:gd name="T9" fmla="*/ 82 h 1670"/>
                    <a:gd name="T10" fmla="*/ 247 w 281"/>
                    <a:gd name="T11" fmla="*/ 100 h 1670"/>
                    <a:gd name="T12" fmla="*/ 234 w 281"/>
                    <a:gd name="T13" fmla="*/ 118 h 1670"/>
                    <a:gd name="T14" fmla="*/ 221 w 281"/>
                    <a:gd name="T15" fmla="*/ 137 h 1670"/>
                    <a:gd name="T16" fmla="*/ 209 w 281"/>
                    <a:gd name="T17" fmla="*/ 155 h 1670"/>
                    <a:gd name="T18" fmla="*/ 196 w 281"/>
                    <a:gd name="T19" fmla="*/ 173 h 1670"/>
                    <a:gd name="T20" fmla="*/ 183 w 281"/>
                    <a:gd name="T21" fmla="*/ 191 h 1670"/>
                    <a:gd name="T22" fmla="*/ 166 w 281"/>
                    <a:gd name="T23" fmla="*/ 205 h 1670"/>
                    <a:gd name="T24" fmla="*/ 149 w 281"/>
                    <a:gd name="T25" fmla="*/ 223 h 1670"/>
                    <a:gd name="T26" fmla="*/ 132 w 281"/>
                    <a:gd name="T27" fmla="*/ 241 h 1670"/>
                    <a:gd name="T28" fmla="*/ 111 w 281"/>
                    <a:gd name="T29" fmla="*/ 255 h 1670"/>
                    <a:gd name="T30" fmla="*/ 89 w 281"/>
                    <a:gd name="T31" fmla="*/ 268 h 1670"/>
                    <a:gd name="T32" fmla="*/ 68 w 281"/>
                    <a:gd name="T33" fmla="*/ 287 h 1670"/>
                    <a:gd name="T34" fmla="*/ 47 w 281"/>
                    <a:gd name="T35" fmla="*/ 300 h 1670"/>
                    <a:gd name="T36" fmla="*/ 21 w 281"/>
                    <a:gd name="T37" fmla="*/ 314 h 1670"/>
                    <a:gd name="T38" fmla="*/ 0 w 281"/>
                    <a:gd name="T39" fmla="*/ 328 h 1670"/>
                    <a:gd name="T40" fmla="*/ 12 w 281"/>
                    <a:gd name="T41" fmla="*/ 1665 h 1670"/>
                    <a:gd name="T42" fmla="*/ 34 w 281"/>
                    <a:gd name="T43" fmla="*/ 1652 h 1670"/>
                    <a:gd name="T44" fmla="*/ 59 w 281"/>
                    <a:gd name="T45" fmla="*/ 1634 h 1670"/>
                    <a:gd name="T46" fmla="*/ 81 w 281"/>
                    <a:gd name="T47" fmla="*/ 1620 h 1670"/>
                    <a:gd name="T48" fmla="*/ 102 w 281"/>
                    <a:gd name="T49" fmla="*/ 1606 h 1670"/>
                    <a:gd name="T50" fmla="*/ 119 w 281"/>
                    <a:gd name="T51" fmla="*/ 1588 h 1670"/>
                    <a:gd name="T52" fmla="*/ 140 w 281"/>
                    <a:gd name="T53" fmla="*/ 1574 h 1670"/>
                    <a:gd name="T54" fmla="*/ 157 w 281"/>
                    <a:gd name="T55" fmla="*/ 1556 h 1670"/>
                    <a:gd name="T56" fmla="*/ 175 w 281"/>
                    <a:gd name="T57" fmla="*/ 1543 h 1670"/>
                    <a:gd name="T58" fmla="*/ 187 w 281"/>
                    <a:gd name="T59" fmla="*/ 1524 h 1670"/>
                    <a:gd name="T60" fmla="*/ 204 w 281"/>
                    <a:gd name="T61" fmla="*/ 1506 h 1670"/>
                    <a:gd name="T62" fmla="*/ 217 w 281"/>
                    <a:gd name="T63" fmla="*/ 1488 h 1670"/>
                    <a:gd name="T64" fmla="*/ 230 w 281"/>
                    <a:gd name="T65" fmla="*/ 1470 h 1670"/>
                    <a:gd name="T66" fmla="*/ 238 w 281"/>
                    <a:gd name="T67" fmla="*/ 1452 h 1670"/>
                    <a:gd name="T68" fmla="*/ 251 w 281"/>
                    <a:gd name="T69" fmla="*/ 1433 h 1670"/>
                    <a:gd name="T70" fmla="*/ 260 w 281"/>
                    <a:gd name="T71" fmla="*/ 1415 h 1670"/>
                    <a:gd name="T72" fmla="*/ 264 w 281"/>
                    <a:gd name="T73" fmla="*/ 1397 h 1670"/>
                    <a:gd name="T74" fmla="*/ 273 w 281"/>
                    <a:gd name="T75" fmla="*/ 1379 h 1670"/>
                    <a:gd name="T76" fmla="*/ 277 w 281"/>
                    <a:gd name="T77" fmla="*/ 1361 h 1670"/>
                    <a:gd name="T78" fmla="*/ 281 w 281"/>
                    <a:gd name="T79" fmla="*/ 1342 h 167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281" h="1670">
                      <a:moveTo>
                        <a:pt x="281" y="0"/>
                      </a:moveTo>
                      <a:lnTo>
                        <a:pt x="277" y="9"/>
                      </a:lnTo>
                      <a:lnTo>
                        <a:pt x="277" y="18"/>
                      </a:lnTo>
                      <a:lnTo>
                        <a:pt x="273" y="27"/>
                      </a:lnTo>
                      <a:lnTo>
                        <a:pt x="273" y="36"/>
                      </a:lnTo>
                      <a:lnTo>
                        <a:pt x="268" y="46"/>
                      </a:lnTo>
                      <a:lnTo>
                        <a:pt x="264" y="55"/>
                      </a:lnTo>
                      <a:lnTo>
                        <a:pt x="264" y="64"/>
                      </a:lnTo>
                      <a:lnTo>
                        <a:pt x="260" y="73"/>
                      </a:lnTo>
                      <a:lnTo>
                        <a:pt x="256" y="82"/>
                      </a:lnTo>
                      <a:lnTo>
                        <a:pt x="251" y="91"/>
                      </a:lnTo>
                      <a:lnTo>
                        <a:pt x="247" y="100"/>
                      </a:lnTo>
                      <a:lnTo>
                        <a:pt x="238" y="109"/>
                      </a:lnTo>
                      <a:lnTo>
                        <a:pt x="234" y="118"/>
                      </a:lnTo>
                      <a:lnTo>
                        <a:pt x="230" y="127"/>
                      </a:lnTo>
                      <a:lnTo>
                        <a:pt x="221" y="137"/>
                      </a:lnTo>
                      <a:lnTo>
                        <a:pt x="217" y="146"/>
                      </a:lnTo>
                      <a:lnTo>
                        <a:pt x="209" y="155"/>
                      </a:lnTo>
                      <a:lnTo>
                        <a:pt x="204" y="164"/>
                      </a:lnTo>
                      <a:lnTo>
                        <a:pt x="196" y="173"/>
                      </a:lnTo>
                      <a:lnTo>
                        <a:pt x="187" y="182"/>
                      </a:lnTo>
                      <a:lnTo>
                        <a:pt x="183" y="191"/>
                      </a:lnTo>
                      <a:lnTo>
                        <a:pt x="175" y="200"/>
                      </a:lnTo>
                      <a:lnTo>
                        <a:pt x="166" y="205"/>
                      </a:lnTo>
                      <a:lnTo>
                        <a:pt x="157" y="214"/>
                      </a:lnTo>
                      <a:lnTo>
                        <a:pt x="149" y="223"/>
                      </a:lnTo>
                      <a:lnTo>
                        <a:pt x="140" y="232"/>
                      </a:lnTo>
                      <a:lnTo>
                        <a:pt x="132" y="241"/>
                      </a:lnTo>
                      <a:lnTo>
                        <a:pt x="119" y="246"/>
                      </a:lnTo>
                      <a:lnTo>
                        <a:pt x="111" y="255"/>
                      </a:lnTo>
                      <a:lnTo>
                        <a:pt x="102" y="264"/>
                      </a:lnTo>
                      <a:lnTo>
                        <a:pt x="89" y="268"/>
                      </a:lnTo>
                      <a:lnTo>
                        <a:pt x="81" y="278"/>
                      </a:lnTo>
                      <a:lnTo>
                        <a:pt x="68" y="287"/>
                      </a:lnTo>
                      <a:lnTo>
                        <a:pt x="59" y="291"/>
                      </a:lnTo>
                      <a:lnTo>
                        <a:pt x="47" y="300"/>
                      </a:lnTo>
                      <a:lnTo>
                        <a:pt x="34" y="309"/>
                      </a:lnTo>
                      <a:lnTo>
                        <a:pt x="21" y="314"/>
                      </a:lnTo>
                      <a:lnTo>
                        <a:pt x="12" y="323"/>
                      </a:lnTo>
                      <a:lnTo>
                        <a:pt x="0" y="328"/>
                      </a:lnTo>
                      <a:lnTo>
                        <a:pt x="0" y="1670"/>
                      </a:lnTo>
                      <a:lnTo>
                        <a:pt x="12" y="1665"/>
                      </a:lnTo>
                      <a:lnTo>
                        <a:pt x="21" y="1656"/>
                      </a:lnTo>
                      <a:lnTo>
                        <a:pt x="34" y="1652"/>
                      </a:lnTo>
                      <a:lnTo>
                        <a:pt x="47" y="1643"/>
                      </a:lnTo>
                      <a:lnTo>
                        <a:pt x="59" y="1634"/>
                      </a:lnTo>
                      <a:lnTo>
                        <a:pt x="68" y="1629"/>
                      </a:lnTo>
                      <a:lnTo>
                        <a:pt x="81" y="1620"/>
                      </a:lnTo>
                      <a:lnTo>
                        <a:pt x="89" y="1611"/>
                      </a:lnTo>
                      <a:lnTo>
                        <a:pt x="102" y="1606"/>
                      </a:lnTo>
                      <a:lnTo>
                        <a:pt x="111" y="1597"/>
                      </a:lnTo>
                      <a:lnTo>
                        <a:pt x="119" y="1588"/>
                      </a:lnTo>
                      <a:lnTo>
                        <a:pt x="132" y="1584"/>
                      </a:lnTo>
                      <a:lnTo>
                        <a:pt x="140" y="1574"/>
                      </a:lnTo>
                      <a:lnTo>
                        <a:pt x="149" y="1565"/>
                      </a:lnTo>
                      <a:lnTo>
                        <a:pt x="157" y="1556"/>
                      </a:lnTo>
                      <a:lnTo>
                        <a:pt x="166" y="1547"/>
                      </a:lnTo>
                      <a:lnTo>
                        <a:pt x="175" y="1543"/>
                      </a:lnTo>
                      <a:lnTo>
                        <a:pt x="183" y="1533"/>
                      </a:lnTo>
                      <a:lnTo>
                        <a:pt x="187" y="1524"/>
                      </a:lnTo>
                      <a:lnTo>
                        <a:pt x="196" y="1515"/>
                      </a:lnTo>
                      <a:lnTo>
                        <a:pt x="204" y="1506"/>
                      </a:lnTo>
                      <a:lnTo>
                        <a:pt x="209" y="1497"/>
                      </a:lnTo>
                      <a:lnTo>
                        <a:pt x="217" y="1488"/>
                      </a:lnTo>
                      <a:lnTo>
                        <a:pt x="221" y="1479"/>
                      </a:lnTo>
                      <a:lnTo>
                        <a:pt x="230" y="1470"/>
                      </a:lnTo>
                      <a:lnTo>
                        <a:pt x="234" y="1461"/>
                      </a:lnTo>
                      <a:lnTo>
                        <a:pt x="238" y="1452"/>
                      </a:lnTo>
                      <a:lnTo>
                        <a:pt x="247" y="1442"/>
                      </a:lnTo>
                      <a:lnTo>
                        <a:pt x="251" y="1433"/>
                      </a:lnTo>
                      <a:lnTo>
                        <a:pt x="256" y="1424"/>
                      </a:lnTo>
                      <a:lnTo>
                        <a:pt x="260" y="1415"/>
                      </a:lnTo>
                      <a:lnTo>
                        <a:pt x="264" y="1406"/>
                      </a:lnTo>
                      <a:lnTo>
                        <a:pt x="264" y="1397"/>
                      </a:lnTo>
                      <a:lnTo>
                        <a:pt x="268" y="1388"/>
                      </a:lnTo>
                      <a:lnTo>
                        <a:pt x="273" y="1379"/>
                      </a:lnTo>
                      <a:lnTo>
                        <a:pt x="273" y="1370"/>
                      </a:lnTo>
                      <a:lnTo>
                        <a:pt x="277" y="1361"/>
                      </a:lnTo>
                      <a:lnTo>
                        <a:pt x="277" y="1351"/>
                      </a:lnTo>
                      <a:lnTo>
                        <a:pt x="281" y="1342"/>
                      </a:lnTo>
                      <a:lnTo>
                        <a:pt x="281" y="0"/>
                      </a:lnTo>
                      <a:close/>
                    </a:path>
                  </a:pathLst>
                </a:custGeom>
                <a:solidFill>
                  <a:srgbClr val="804102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3" name="Freeform 13"/>
                <p:cNvSpPr>
                  <a:spLocks/>
                </p:cNvSpPr>
                <p:nvPr/>
              </p:nvSpPr>
              <p:spPr bwMode="auto">
                <a:xfrm>
                  <a:off x="2925" y="2002"/>
                  <a:ext cx="729" cy="1720"/>
                </a:xfrm>
                <a:custGeom>
                  <a:avLst/>
                  <a:gdLst>
                    <a:gd name="T0" fmla="*/ 0 w 729"/>
                    <a:gd name="T1" fmla="*/ 0 h 1720"/>
                    <a:gd name="T2" fmla="*/ 729 w 729"/>
                    <a:gd name="T3" fmla="*/ 378 h 1720"/>
                    <a:gd name="T4" fmla="*/ 729 w 729"/>
                    <a:gd name="T5" fmla="*/ 1720 h 1720"/>
                    <a:gd name="T6" fmla="*/ 0 w 729"/>
                    <a:gd name="T7" fmla="*/ 1342 h 1720"/>
                    <a:gd name="T8" fmla="*/ 0 w 729"/>
                    <a:gd name="T9" fmla="*/ 0 h 17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29" h="1720">
                      <a:moveTo>
                        <a:pt x="0" y="0"/>
                      </a:moveTo>
                      <a:lnTo>
                        <a:pt x="729" y="378"/>
                      </a:lnTo>
                      <a:lnTo>
                        <a:pt x="729" y="1720"/>
                      </a:lnTo>
                      <a:lnTo>
                        <a:pt x="0" y="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4102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4" name="Freeform 14"/>
                <p:cNvSpPr>
                  <a:spLocks/>
                </p:cNvSpPr>
                <p:nvPr/>
              </p:nvSpPr>
              <p:spPr bwMode="auto">
                <a:xfrm>
                  <a:off x="2925" y="2002"/>
                  <a:ext cx="1015" cy="378"/>
                </a:xfrm>
                <a:custGeom>
                  <a:avLst/>
                  <a:gdLst>
                    <a:gd name="T0" fmla="*/ 1015 w 1015"/>
                    <a:gd name="T1" fmla="*/ 50 h 378"/>
                    <a:gd name="T2" fmla="*/ 1011 w 1015"/>
                    <a:gd name="T3" fmla="*/ 59 h 378"/>
                    <a:gd name="T4" fmla="*/ 1011 w 1015"/>
                    <a:gd name="T5" fmla="*/ 68 h 378"/>
                    <a:gd name="T6" fmla="*/ 1007 w 1015"/>
                    <a:gd name="T7" fmla="*/ 77 h 378"/>
                    <a:gd name="T8" fmla="*/ 1007 w 1015"/>
                    <a:gd name="T9" fmla="*/ 86 h 378"/>
                    <a:gd name="T10" fmla="*/ 1002 w 1015"/>
                    <a:gd name="T11" fmla="*/ 96 h 378"/>
                    <a:gd name="T12" fmla="*/ 998 w 1015"/>
                    <a:gd name="T13" fmla="*/ 105 h 378"/>
                    <a:gd name="T14" fmla="*/ 998 w 1015"/>
                    <a:gd name="T15" fmla="*/ 114 h 378"/>
                    <a:gd name="T16" fmla="*/ 994 w 1015"/>
                    <a:gd name="T17" fmla="*/ 123 h 378"/>
                    <a:gd name="T18" fmla="*/ 990 w 1015"/>
                    <a:gd name="T19" fmla="*/ 132 h 378"/>
                    <a:gd name="T20" fmla="*/ 985 w 1015"/>
                    <a:gd name="T21" fmla="*/ 141 h 378"/>
                    <a:gd name="T22" fmla="*/ 981 w 1015"/>
                    <a:gd name="T23" fmla="*/ 150 h 378"/>
                    <a:gd name="T24" fmla="*/ 972 w 1015"/>
                    <a:gd name="T25" fmla="*/ 159 h 378"/>
                    <a:gd name="T26" fmla="*/ 968 w 1015"/>
                    <a:gd name="T27" fmla="*/ 168 h 378"/>
                    <a:gd name="T28" fmla="*/ 964 w 1015"/>
                    <a:gd name="T29" fmla="*/ 177 h 378"/>
                    <a:gd name="T30" fmla="*/ 955 w 1015"/>
                    <a:gd name="T31" fmla="*/ 187 h 378"/>
                    <a:gd name="T32" fmla="*/ 951 w 1015"/>
                    <a:gd name="T33" fmla="*/ 196 h 378"/>
                    <a:gd name="T34" fmla="*/ 943 w 1015"/>
                    <a:gd name="T35" fmla="*/ 205 h 378"/>
                    <a:gd name="T36" fmla="*/ 938 w 1015"/>
                    <a:gd name="T37" fmla="*/ 214 h 378"/>
                    <a:gd name="T38" fmla="*/ 930 w 1015"/>
                    <a:gd name="T39" fmla="*/ 223 h 378"/>
                    <a:gd name="T40" fmla="*/ 921 w 1015"/>
                    <a:gd name="T41" fmla="*/ 232 h 378"/>
                    <a:gd name="T42" fmla="*/ 917 w 1015"/>
                    <a:gd name="T43" fmla="*/ 241 h 378"/>
                    <a:gd name="T44" fmla="*/ 909 w 1015"/>
                    <a:gd name="T45" fmla="*/ 250 h 378"/>
                    <a:gd name="T46" fmla="*/ 900 w 1015"/>
                    <a:gd name="T47" fmla="*/ 255 h 378"/>
                    <a:gd name="T48" fmla="*/ 891 w 1015"/>
                    <a:gd name="T49" fmla="*/ 264 h 378"/>
                    <a:gd name="T50" fmla="*/ 883 w 1015"/>
                    <a:gd name="T51" fmla="*/ 273 h 378"/>
                    <a:gd name="T52" fmla="*/ 874 w 1015"/>
                    <a:gd name="T53" fmla="*/ 282 h 378"/>
                    <a:gd name="T54" fmla="*/ 866 w 1015"/>
                    <a:gd name="T55" fmla="*/ 291 h 378"/>
                    <a:gd name="T56" fmla="*/ 853 w 1015"/>
                    <a:gd name="T57" fmla="*/ 296 h 378"/>
                    <a:gd name="T58" fmla="*/ 845 w 1015"/>
                    <a:gd name="T59" fmla="*/ 305 h 378"/>
                    <a:gd name="T60" fmla="*/ 836 w 1015"/>
                    <a:gd name="T61" fmla="*/ 314 h 378"/>
                    <a:gd name="T62" fmla="*/ 823 w 1015"/>
                    <a:gd name="T63" fmla="*/ 318 h 378"/>
                    <a:gd name="T64" fmla="*/ 815 w 1015"/>
                    <a:gd name="T65" fmla="*/ 328 h 378"/>
                    <a:gd name="T66" fmla="*/ 802 w 1015"/>
                    <a:gd name="T67" fmla="*/ 337 h 378"/>
                    <a:gd name="T68" fmla="*/ 793 w 1015"/>
                    <a:gd name="T69" fmla="*/ 341 h 378"/>
                    <a:gd name="T70" fmla="*/ 781 w 1015"/>
                    <a:gd name="T71" fmla="*/ 350 h 378"/>
                    <a:gd name="T72" fmla="*/ 768 w 1015"/>
                    <a:gd name="T73" fmla="*/ 359 h 378"/>
                    <a:gd name="T74" fmla="*/ 755 w 1015"/>
                    <a:gd name="T75" fmla="*/ 364 h 378"/>
                    <a:gd name="T76" fmla="*/ 746 w 1015"/>
                    <a:gd name="T77" fmla="*/ 373 h 378"/>
                    <a:gd name="T78" fmla="*/ 734 w 1015"/>
                    <a:gd name="T79" fmla="*/ 378 h 378"/>
                    <a:gd name="T80" fmla="*/ 0 w 1015"/>
                    <a:gd name="T81" fmla="*/ 0 h 378"/>
                    <a:gd name="T82" fmla="*/ 1015 w 1015"/>
                    <a:gd name="T83" fmla="*/ 50 h 37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015" h="378">
                      <a:moveTo>
                        <a:pt x="1015" y="50"/>
                      </a:moveTo>
                      <a:lnTo>
                        <a:pt x="1011" y="59"/>
                      </a:lnTo>
                      <a:lnTo>
                        <a:pt x="1011" y="68"/>
                      </a:lnTo>
                      <a:lnTo>
                        <a:pt x="1007" y="77"/>
                      </a:lnTo>
                      <a:lnTo>
                        <a:pt x="1007" y="86"/>
                      </a:lnTo>
                      <a:lnTo>
                        <a:pt x="1002" y="96"/>
                      </a:lnTo>
                      <a:lnTo>
                        <a:pt x="998" y="105"/>
                      </a:lnTo>
                      <a:lnTo>
                        <a:pt x="998" y="114"/>
                      </a:lnTo>
                      <a:lnTo>
                        <a:pt x="994" y="123"/>
                      </a:lnTo>
                      <a:lnTo>
                        <a:pt x="990" y="132"/>
                      </a:lnTo>
                      <a:lnTo>
                        <a:pt x="985" y="141"/>
                      </a:lnTo>
                      <a:lnTo>
                        <a:pt x="981" y="150"/>
                      </a:lnTo>
                      <a:lnTo>
                        <a:pt x="972" y="159"/>
                      </a:lnTo>
                      <a:lnTo>
                        <a:pt x="968" y="168"/>
                      </a:lnTo>
                      <a:lnTo>
                        <a:pt x="964" y="177"/>
                      </a:lnTo>
                      <a:lnTo>
                        <a:pt x="955" y="187"/>
                      </a:lnTo>
                      <a:lnTo>
                        <a:pt x="951" y="196"/>
                      </a:lnTo>
                      <a:lnTo>
                        <a:pt x="943" y="205"/>
                      </a:lnTo>
                      <a:lnTo>
                        <a:pt x="938" y="214"/>
                      </a:lnTo>
                      <a:lnTo>
                        <a:pt x="930" y="223"/>
                      </a:lnTo>
                      <a:lnTo>
                        <a:pt x="921" y="232"/>
                      </a:lnTo>
                      <a:lnTo>
                        <a:pt x="917" y="241"/>
                      </a:lnTo>
                      <a:lnTo>
                        <a:pt x="909" y="250"/>
                      </a:lnTo>
                      <a:lnTo>
                        <a:pt x="900" y="255"/>
                      </a:lnTo>
                      <a:lnTo>
                        <a:pt x="891" y="264"/>
                      </a:lnTo>
                      <a:lnTo>
                        <a:pt x="883" y="273"/>
                      </a:lnTo>
                      <a:lnTo>
                        <a:pt x="874" y="282"/>
                      </a:lnTo>
                      <a:lnTo>
                        <a:pt x="866" y="291"/>
                      </a:lnTo>
                      <a:lnTo>
                        <a:pt x="853" y="296"/>
                      </a:lnTo>
                      <a:lnTo>
                        <a:pt x="845" y="305"/>
                      </a:lnTo>
                      <a:lnTo>
                        <a:pt x="836" y="314"/>
                      </a:lnTo>
                      <a:lnTo>
                        <a:pt x="823" y="318"/>
                      </a:lnTo>
                      <a:lnTo>
                        <a:pt x="815" y="328"/>
                      </a:lnTo>
                      <a:lnTo>
                        <a:pt x="802" y="337"/>
                      </a:lnTo>
                      <a:lnTo>
                        <a:pt x="793" y="341"/>
                      </a:lnTo>
                      <a:lnTo>
                        <a:pt x="781" y="350"/>
                      </a:lnTo>
                      <a:lnTo>
                        <a:pt x="768" y="359"/>
                      </a:lnTo>
                      <a:lnTo>
                        <a:pt x="755" y="364"/>
                      </a:lnTo>
                      <a:lnTo>
                        <a:pt x="746" y="373"/>
                      </a:lnTo>
                      <a:lnTo>
                        <a:pt x="734" y="378"/>
                      </a:lnTo>
                      <a:lnTo>
                        <a:pt x="0" y="0"/>
                      </a:lnTo>
                      <a:lnTo>
                        <a:pt x="1015" y="50"/>
                      </a:lnTo>
                      <a:close/>
                    </a:path>
                  </a:pathLst>
                </a:custGeom>
                <a:solidFill>
                  <a:srgbClr val="FF8203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5" name="Freeform 15"/>
                <p:cNvSpPr>
                  <a:spLocks/>
                </p:cNvSpPr>
                <p:nvPr/>
              </p:nvSpPr>
              <p:spPr bwMode="auto">
                <a:xfrm>
                  <a:off x="3330" y="2475"/>
                  <a:ext cx="256" cy="1447"/>
                </a:xfrm>
                <a:custGeom>
                  <a:avLst/>
                  <a:gdLst>
                    <a:gd name="T0" fmla="*/ 256 w 256"/>
                    <a:gd name="T1" fmla="*/ 0 h 1447"/>
                    <a:gd name="T2" fmla="*/ 243 w 256"/>
                    <a:gd name="T3" fmla="*/ 9 h 1447"/>
                    <a:gd name="T4" fmla="*/ 231 w 256"/>
                    <a:gd name="T5" fmla="*/ 14 h 1447"/>
                    <a:gd name="T6" fmla="*/ 218 w 256"/>
                    <a:gd name="T7" fmla="*/ 23 h 1447"/>
                    <a:gd name="T8" fmla="*/ 205 w 256"/>
                    <a:gd name="T9" fmla="*/ 28 h 1447"/>
                    <a:gd name="T10" fmla="*/ 192 w 256"/>
                    <a:gd name="T11" fmla="*/ 32 h 1447"/>
                    <a:gd name="T12" fmla="*/ 179 w 256"/>
                    <a:gd name="T13" fmla="*/ 41 h 1447"/>
                    <a:gd name="T14" fmla="*/ 162 w 256"/>
                    <a:gd name="T15" fmla="*/ 46 h 1447"/>
                    <a:gd name="T16" fmla="*/ 150 w 256"/>
                    <a:gd name="T17" fmla="*/ 50 h 1447"/>
                    <a:gd name="T18" fmla="*/ 137 w 256"/>
                    <a:gd name="T19" fmla="*/ 59 h 1447"/>
                    <a:gd name="T20" fmla="*/ 120 w 256"/>
                    <a:gd name="T21" fmla="*/ 64 h 1447"/>
                    <a:gd name="T22" fmla="*/ 107 w 256"/>
                    <a:gd name="T23" fmla="*/ 68 h 1447"/>
                    <a:gd name="T24" fmla="*/ 94 w 256"/>
                    <a:gd name="T25" fmla="*/ 73 h 1447"/>
                    <a:gd name="T26" fmla="*/ 77 w 256"/>
                    <a:gd name="T27" fmla="*/ 78 h 1447"/>
                    <a:gd name="T28" fmla="*/ 64 w 256"/>
                    <a:gd name="T29" fmla="*/ 87 h 1447"/>
                    <a:gd name="T30" fmla="*/ 47 w 256"/>
                    <a:gd name="T31" fmla="*/ 91 h 1447"/>
                    <a:gd name="T32" fmla="*/ 34 w 256"/>
                    <a:gd name="T33" fmla="*/ 96 h 1447"/>
                    <a:gd name="T34" fmla="*/ 17 w 256"/>
                    <a:gd name="T35" fmla="*/ 100 h 1447"/>
                    <a:gd name="T36" fmla="*/ 0 w 256"/>
                    <a:gd name="T37" fmla="*/ 105 h 1447"/>
                    <a:gd name="T38" fmla="*/ 0 w 256"/>
                    <a:gd name="T39" fmla="*/ 1447 h 1447"/>
                    <a:gd name="T40" fmla="*/ 17 w 256"/>
                    <a:gd name="T41" fmla="*/ 1443 h 1447"/>
                    <a:gd name="T42" fmla="*/ 34 w 256"/>
                    <a:gd name="T43" fmla="*/ 1438 h 1447"/>
                    <a:gd name="T44" fmla="*/ 47 w 256"/>
                    <a:gd name="T45" fmla="*/ 1434 h 1447"/>
                    <a:gd name="T46" fmla="*/ 64 w 256"/>
                    <a:gd name="T47" fmla="*/ 1429 h 1447"/>
                    <a:gd name="T48" fmla="*/ 77 w 256"/>
                    <a:gd name="T49" fmla="*/ 1420 h 1447"/>
                    <a:gd name="T50" fmla="*/ 94 w 256"/>
                    <a:gd name="T51" fmla="*/ 1415 h 1447"/>
                    <a:gd name="T52" fmla="*/ 107 w 256"/>
                    <a:gd name="T53" fmla="*/ 1411 h 1447"/>
                    <a:gd name="T54" fmla="*/ 120 w 256"/>
                    <a:gd name="T55" fmla="*/ 1406 h 1447"/>
                    <a:gd name="T56" fmla="*/ 137 w 256"/>
                    <a:gd name="T57" fmla="*/ 1402 h 1447"/>
                    <a:gd name="T58" fmla="*/ 150 w 256"/>
                    <a:gd name="T59" fmla="*/ 1393 h 1447"/>
                    <a:gd name="T60" fmla="*/ 162 w 256"/>
                    <a:gd name="T61" fmla="*/ 1388 h 1447"/>
                    <a:gd name="T62" fmla="*/ 179 w 256"/>
                    <a:gd name="T63" fmla="*/ 1384 h 1447"/>
                    <a:gd name="T64" fmla="*/ 192 w 256"/>
                    <a:gd name="T65" fmla="*/ 1374 h 1447"/>
                    <a:gd name="T66" fmla="*/ 205 w 256"/>
                    <a:gd name="T67" fmla="*/ 1370 h 1447"/>
                    <a:gd name="T68" fmla="*/ 218 w 256"/>
                    <a:gd name="T69" fmla="*/ 1365 h 1447"/>
                    <a:gd name="T70" fmla="*/ 231 w 256"/>
                    <a:gd name="T71" fmla="*/ 1356 h 1447"/>
                    <a:gd name="T72" fmla="*/ 243 w 256"/>
                    <a:gd name="T73" fmla="*/ 1352 h 1447"/>
                    <a:gd name="T74" fmla="*/ 256 w 256"/>
                    <a:gd name="T75" fmla="*/ 1343 h 1447"/>
                    <a:gd name="T76" fmla="*/ 256 w 256"/>
                    <a:gd name="T77" fmla="*/ 0 h 144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56" h="1447">
                      <a:moveTo>
                        <a:pt x="256" y="0"/>
                      </a:moveTo>
                      <a:lnTo>
                        <a:pt x="243" y="9"/>
                      </a:lnTo>
                      <a:lnTo>
                        <a:pt x="231" y="14"/>
                      </a:lnTo>
                      <a:lnTo>
                        <a:pt x="218" y="23"/>
                      </a:lnTo>
                      <a:lnTo>
                        <a:pt x="205" y="28"/>
                      </a:lnTo>
                      <a:lnTo>
                        <a:pt x="192" y="32"/>
                      </a:lnTo>
                      <a:lnTo>
                        <a:pt x="179" y="41"/>
                      </a:lnTo>
                      <a:lnTo>
                        <a:pt x="162" y="46"/>
                      </a:lnTo>
                      <a:lnTo>
                        <a:pt x="150" y="50"/>
                      </a:lnTo>
                      <a:lnTo>
                        <a:pt x="137" y="59"/>
                      </a:lnTo>
                      <a:lnTo>
                        <a:pt x="120" y="64"/>
                      </a:lnTo>
                      <a:lnTo>
                        <a:pt x="107" y="68"/>
                      </a:lnTo>
                      <a:lnTo>
                        <a:pt x="94" y="73"/>
                      </a:lnTo>
                      <a:lnTo>
                        <a:pt x="77" y="78"/>
                      </a:lnTo>
                      <a:lnTo>
                        <a:pt x="64" y="87"/>
                      </a:lnTo>
                      <a:lnTo>
                        <a:pt x="47" y="91"/>
                      </a:lnTo>
                      <a:lnTo>
                        <a:pt x="34" y="96"/>
                      </a:lnTo>
                      <a:lnTo>
                        <a:pt x="17" y="100"/>
                      </a:lnTo>
                      <a:lnTo>
                        <a:pt x="0" y="105"/>
                      </a:lnTo>
                      <a:lnTo>
                        <a:pt x="0" y="1447"/>
                      </a:lnTo>
                      <a:lnTo>
                        <a:pt x="17" y="1443"/>
                      </a:lnTo>
                      <a:lnTo>
                        <a:pt x="34" y="1438"/>
                      </a:lnTo>
                      <a:lnTo>
                        <a:pt x="47" y="1434"/>
                      </a:lnTo>
                      <a:lnTo>
                        <a:pt x="64" y="1429"/>
                      </a:lnTo>
                      <a:lnTo>
                        <a:pt x="77" y="1420"/>
                      </a:lnTo>
                      <a:lnTo>
                        <a:pt x="94" y="1415"/>
                      </a:lnTo>
                      <a:lnTo>
                        <a:pt x="107" y="1411"/>
                      </a:lnTo>
                      <a:lnTo>
                        <a:pt x="120" y="1406"/>
                      </a:lnTo>
                      <a:lnTo>
                        <a:pt x="137" y="1402"/>
                      </a:lnTo>
                      <a:lnTo>
                        <a:pt x="150" y="1393"/>
                      </a:lnTo>
                      <a:lnTo>
                        <a:pt x="162" y="1388"/>
                      </a:lnTo>
                      <a:lnTo>
                        <a:pt x="179" y="1384"/>
                      </a:lnTo>
                      <a:lnTo>
                        <a:pt x="192" y="1374"/>
                      </a:lnTo>
                      <a:lnTo>
                        <a:pt x="205" y="1370"/>
                      </a:lnTo>
                      <a:lnTo>
                        <a:pt x="218" y="1365"/>
                      </a:lnTo>
                      <a:lnTo>
                        <a:pt x="231" y="1356"/>
                      </a:lnTo>
                      <a:lnTo>
                        <a:pt x="243" y="1352"/>
                      </a:lnTo>
                      <a:lnTo>
                        <a:pt x="256" y="1343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6" name="Freeform 16"/>
                <p:cNvSpPr>
                  <a:spLocks/>
                </p:cNvSpPr>
                <p:nvPr/>
              </p:nvSpPr>
              <p:spPr bwMode="auto">
                <a:xfrm>
                  <a:off x="2853" y="2098"/>
                  <a:ext cx="477" cy="1820"/>
                </a:xfrm>
                <a:custGeom>
                  <a:avLst/>
                  <a:gdLst>
                    <a:gd name="T0" fmla="*/ 0 w 477"/>
                    <a:gd name="T1" fmla="*/ 0 h 1820"/>
                    <a:gd name="T2" fmla="*/ 477 w 477"/>
                    <a:gd name="T3" fmla="*/ 477 h 1820"/>
                    <a:gd name="T4" fmla="*/ 477 w 477"/>
                    <a:gd name="T5" fmla="*/ 1820 h 1820"/>
                    <a:gd name="T6" fmla="*/ 0 w 477"/>
                    <a:gd name="T7" fmla="*/ 1342 h 1820"/>
                    <a:gd name="T8" fmla="*/ 0 w 477"/>
                    <a:gd name="T9" fmla="*/ 0 h 18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7" h="1820">
                      <a:moveTo>
                        <a:pt x="0" y="0"/>
                      </a:moveTo>
                      <a:lnTo>
                        <a:pt x="477" y="477"/>
                      </a:lnTo>
                      <a:lnTo>
                        <a:pt x="477" y="1820"/>
                      </a:lnTo>
                      <a:lnTo>
                        <a:pt x="0" y="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7" name="Freeform 17"/>
                <p:cNvSpPr>
                  <a:spLocks/>
                </p:cNvSpPr>
                <p:nvPr/>
              </p:nvSpPr>
              <p:spPr bwMode="auto">
                <a:xfrm>
                  <a:off x="2853" y="2098"/>
                  <a:ext cx="733" cy="482"/>
                </a:xfrm>
                <a:custGeom>
                  <a:avLst/>
                  <a:gdLst>
                    <a:gd name="T0" fmla="*/ 733 w 733"/>
                    <a:gd name="T1" fmla="*/ 377 h 482"/>
                    <a:gd name="T2" fmla="*/ 720 w 733"/>
                    <a:gd name="T3" fmla="*/ 386 h 482"/>
                    <a:gd name="T4" fmla="*/ 708 w 733"/>
                    <a:gd name="T5" fmla="*/ 391 h 482"/>
                    <a:gd name="T6" fmla="*/ 695 w 733"/>
                    <a:gd name="T7" fmla="*/ 400 h 482"/>
                    <a:gd name="T8" fmla="*/ 682 w 733"/>
                    <a:gd name="T9" fmla="*/ 405 h 482"/>
                    <a:gd name="T10" fmla="*/ 669 w 733"/>
                    <a:gd name="T11" fmla="*/ 409 h 482"/>
                    <a:gd name="T12" fmla="*/ 656 w 733"/>
                    <a:gd name="T13" fmla="*/ 418 h 482"/>
                    <a:gd name="T14" fmla="*/ 639 w 733"/>
                    <a:gd name="T15" fmla="*/ 423 h 482"/>
                    <a:gd name="T16" fmla="*/ 627 w 733"/>
                    <a:gd name="T17" fmla="*/ 427 h 482"/>
                    <a:gd name="T18" fmla="*/ 614 w 733"/>
                    <a:gd name="T19" fmla="*/ 436 h 482"/>
                    <a:gd name="T20" fmla="*/ 597 w 733"/>
                    <a:gd name="T21" fmla="*/ 441 h 482"/>
                    <a:gd name="T22" fmla="*/ 584 w 733"/>
                    <a:gd name="T23" fmla="*/ 445 h 482"/>
                    <a:gd name="T24" fmla="*/ 571 w 733"/>
                    <a:gd name="T25" fmla="*/ 450 h 482"/>
                    <a:gd name="T26" fmla="*/ 554 w 733"/>
                    <a:gd name="T27" fmla="*/ 455 h 482"/>
                    <a:gd name="T28" fmla="*/ 541 w 733"/>
                    <a:gd name="T29" fmla="*/ 464 h 482"/>
                    <a:gd name="T30" fmla="*/ 524 w 733"/>
                    <a:gd name="T31" fmla="*/ 468 h 482"/>
                    <a:gd name="T32" fmla="*/ 511 w 733"/>
                    <a:gd name="T33" fmla="*/ 473 h 482"/>
                    <a:gd name="T34" fmla="*/ 494 w 733"/>
                    <a:gd name="T35" fmla="*/ 477 h 482"/>
                    <a:gd name="T36" fmla="*/ 477 w 733"/>
                    <a:gd name="T37" fmla="*/ 482 h 482"/>
                    <a:gd name="T38" fmla="*/ 0 w 733"/>
                    <a:gd name="T39" fmla="*/ 0 h 482"/>
                    <a:gd name="T40" fmla="*/ 733 w 733"/>
                    <a:gd name="T41" fmla="*/ 377 h 48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733" h="482">
                      <a:moveTo>
                        <a:pt x="733" y="377"/>
                      </a:moveTo>
                      <a:lnTo>
                        <a:pt x="720" y="386"/>
                      </a:lnTo>
                      <a:lnTo>
                        <a:pt x="708" y="391"/>
                      </a:lnTo>
                      <a:lnTo>
                        <a:pt x="695" y="400"/>
                      </a:lnTo>
                      <a:lnTo>
                        <a:pt x="682" y="405"/>
                      </a:lnTo>
                      <a:lnTo>
                        <a:pt x="669" y="409"/>
                      </a:lnTo>
                      <a:lnTo>
                        <a:pt x="656" y="418"/>
                      </a:lnTo>
                      <a:lnTo>
                        <a:pt x="639" y="423"/>
                      </a:lnTo>
                      <a:lnTo>
                        <a:pt x="627" y="427"/>
                      </a:lnTo>
                      <a:lnTo>
                        <a:pt x="614" y="436"/>
                      </a:lnTo>
                      <a:lnTo>
                        <a:pt x="597" y="441"/>
                      </a:lnTo>
                      <a:lnTo>
                        <a:pt x="584" y="445"/>
                      </a:lnTo>
                      <a:lnTo>
                        <a:pt x="571" y="450"/>
                      </a:lnTo>
                      <a:lnTo>
                        <a:pt x="554" y="455"/>
                      </a:lnTo>
                      <a:lnTo>
                        <a:pt x="541" y="464"/>
                      </a:lnTo>
                      <a:lnTo>
                        <a:pt x="524" y="468"/>
                      </a:lnTo>
                      <a:lnTo>
                        <a:pt x="511" y="473"/>
                      </a:lnTo>
                      <a:lnTo>
                        <a:pt x="494" y="477"/>
                      </a:lnTo>
                      <a:lnTo>
                        <a:pt x="477" y="482"/>
                      </a:lnTo>
                      <a:lnTo>
                        <a:pt x="0" y="0"/>
                      </a:lnTo>
                      <a:lnTo>
                        <a:pt x="733" y="37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8" name="Freeform 18"/>
                <p:cNvSpPr>
                  <a:spLocks/>
                </p:cNvSpPr>
                <p:nvPr/>
              </p:nvSpPr>
              <p:spPr bwMode="auto">
                <a:xfrm>
                  <a:off x="3155" y="2571"/>
                  <a:ext cx="82" cy="1360"/>
                </a:xfrm>
                <a:custGeom>
                  <a:avLst/>
                  <a:gdLst>
                    <a:gd name="T0" fmla="*/ 82 w 82"/>
                    <a:gd name="T1" fmla="*/ 0 h 1360"/>
                    <a:gd name="T2" fmla="*/ 69 w 82"/>
                    <a:gd name="T3" fmla="*/ 4 h 1360"/>
                    <a:gd name="T4" fmla="*/ 52 w 82"/>
                    <a:gd name="T5" fmla="*/ 9 h 1360"/>
                    <a:gd name="T6" fmla="*/ 35 w 82"/>
                    <a:gd name="T7" fmla="*/ 13 h 1360"/>
                    <a:gd name="T8" fmla="*/ 35 w 82"/>
                    <a:gd name="T9" fmla="*/ 13 h 1360"/>
                    <a:gd name="T10" fmla="*/ 18 w 82"/>
                    <a:gd name="T11" fmla="*/ 13 h 1360"/>
                    <a:gd name="T12" fmla="*/ 0 w 82"/>
                    <a:gd name="T13" fmla="*/ 18 h 1360"/>
                    <a:gd name="T14" fmla="*/ 0 w 82"/>
                    <a:gd name="T15" fmla="*/ 1360 h 1360"/>
                    <a:gd name="T16" fmla="*/ 18 w 82"/>
                    <a:gd name="T17" fmla="*/ 1356 h 1360"/>
                    <a:gd name="T18" fmla="*/ 35 w 82"/>
                    <a:gd name="T19" fmla="*/ 1356 h 1360"/>
                    <a:gd name="T20" fmla="*/ 35 w 82"/>
                    <a:gd name="T21" fmla="*/ 1356 h 1360"/>
                    <a:gd name="T22" fmla="*/ 52 w 82"/>
                    <a:gd name="T23" fmla="*/ 1351 h 1360"/>
                    <a:gd name="T24" fmla="*/ 69 w 82"/>
                    <a:gd name="T25" fmla="*/ 1347 h 1360"/>
                    <a:gd name="T26" fmla="*/ 82 w 82"/>
                    <a:gd name="T27" fmla="*/ 1342 h 1360"/>
                    <a:gd name="T28" fmla="*/ 82 w 82"/>
                    <a:gd name="T29" fmla="*/ 0 h 136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2" h="1360">
                      <a:moveTo>
                        <a:pt x="82" y="0"/>
                      </a:moveTo>
                      <a:lnTo>
                        <a:pt x="69" y="4"/>
                      </a:lnTo>
                      <a:lnTo>
                        <a:pt x="52" y="9"/>
                      </a:lnTo>
                      <a:lnTo>
                        <a:pt x="35" y="13"/>
                      </a:lnTo>
                      <a:lnTo>
                        <a:pt x="18" y="13"/>
                      </a:lnTo>
                      <a:lnTo>
                        <a:pt x="0" y="18"/>
                      </a:lnTo>
                      <a:lnTo>
                        <a:pt x="0" y="1360"/>
                      </a:lnTo>
                      <a:lnTo>
                        <a:pt x="18" y="1356"/>
                      </a:lnTo>
                      <a:lnTo>
                        <a:pt x="35" y="1356"/>
                      </a:lnTo>
                      <a:lnTo>
                        <a:pt x="52" y="1351"/>
                      </a:lnTo>
                      <a:lnTo>
                        <a:pt x="69" y="1347"/>
                      </a:lnTo>
                      <a:lnTo>
                        <a:pt x="82" y="1342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rgbClr val="007065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39" name="Freeform 19"/>
                <p:cNvSpPr>
                  <a:spLocks/>
                </p:cNvSpPr>
                <p:nvPr/>
              </p:nvSpPr>
              <p:spPr bwMode="auto">
                <a:xfrm>
                  <a:off x="2759" y="2088"/>
                  <a:ext cx="396" cy="1843"/>
                </a:xfrm>
                <a:custGeom>
                  <a:avLst/>
                  <a:gdLst>
                    <a:gd name="T0" fmla="*/ 0 w 396"/>
                    <a:gd name="T1" fmla="*/ 0 h 1843"/>
                    <a:gd name="T2" fmla="*/ 396 w 396"/>
                    <a:gd name="T3" fmla="*/ 501 h 1843"/>
                    <a:gd name="T4" fmla="*/ 396 w 396"/>
                    <a:gd name="T5" fmla="*/ 1843 h 1843"/>
                    <a:gd name="T6" fmla="*/ 0 w 396"/>
                    <a:gd name="T7" fmla="*/ 1343 h 1843"/>
                    <a:gd name="T8" fmla="*/ 0 w 396"/>
                    <a:gd name="T9" fmla="*/ 0 h 18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96" h="1843">
                      <a:moveTo>
                        <a:pt x="0" y="0"/>
                      </a:moveTo>
                      <a:lnTo>
                        <a:pt x="396" y="501"/>
                      </a:lnTo>
                      <a:lnTo>
                        <a:pt x="396" y="1843"/>
                      </a:lnTo>
                      <a:lnTo>
                        <a:pt x="0" y="1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065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40" name="Freeform 20"/>
                <p:cNvSpPr>
                  <a:spLocks/>
                </p:cNvSpPr>
                <p:nvPr/>
              </p:nvSpPr>
              <p:spPr bwMode="auto">
                <a:xfrm>
                  <a:off x="2759" y="2088"/>
                  <a:ext cx="478" cy="501"/>
                </a:xfrm>
                <a:custGeom>
                  <a:avLst/>
                  <a:gdLst>
                    <a:gd name="T0" fmla="*/ 478 w 478"/>
                    <a:gd name="T1" fmla="*/ 483 h 501"/>
                    <a:gd name="T2" fmla="*/ 465 w 478"/>
                    <a:gd name="T3" fmla="*/ 487 h 501"/>
                    <a:gd name="T4" fmla="*/ 448 w 478"/>
                    <a:gd name="T5" fmla="*/ 492 h 501"/>
                    <a:gd name="T6" fmla="*/ 431 w 478"/>
                    <a:gd name="T7" fmla="*/ 496 h 501"/>
                    <a:gd name="T8" fmla="*/ 431 w 478"/>
                    <a:gd name="T9" fmla="*/ 496 h 501"/>
                    <a:gd name="T10" fmla="*/ 414 w 478"/>
                    <a:gd name="T11" fmla="*/ 496 h 501"/>
                    <a:gd name="T12" fmla="*/ 396 w 478"/>
                    <a:gd name="T13" fmla="*/ 501 h 501"/>
                    <a:gd name="T14" fmla="*/ 0 w 478"/>
                    <a:gd name="T15" fmla="*/ 0 h 501"/>
                    <a:gd name="T16" fmla="*/ 478 w 478"/>
                    <a:gd name="T17" fmla="*/ 483 h 5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78" h="501">
                      <a:moveTo>
                        <a:pt x="478" y="483"/>
                      </a:moveTo>
                      <a:lnTo>
                        <a:pt x="465" y="487"/>
                      </a:lnTo>
                      <a:lnTo>
                        <a:pt x="448" y="492"/>
                      </a:lnTo>
                      <a:lnTo>
                        <a:pt x="431" y="496"/>
                      </a:lnTo>
                      <a:lnTo>
                        <a:pt x="414" y="496"/>
                      </a:lnTo>
                      <a:lnTo>
                        <a:pt x="396" y="501"/>
                      </a:lnTo>
                      <a:lnTo>
                        <a:pt x="0" y="0"/>
                      </a:lnTo>
                      <a:lnTo>
                        <a:pt x="478" y="483"/>
                      </a:lnTo>
                      <a:close/>
                    </a:path>
                  </a:pathLst>
                </a:custGeom>
                <a:solidFill>
                  <a:srgbClr val="00DFCA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41" name="Freeform 21"/>
                <p:cNvSpPr>
                  <a:spLocks/>
                </p:cNvSpPr>
                <p:nvPr/>
              </p:nvSpPr>
              <p:spPr bwMode="auto">
                <a:xfrm>
                  <a:off x="1706" y="2407"/>
                  <a:ext cx="541" cy="1515"/>
                </a:xfrm>
                <a:custGeom>
                  <a:avLst/>
                  <a:gdLst>
                    <a:gd name="T0" fmla="*/ 524 w 541"/>
                    <a:gd name="T1" fmla="*/ 168 h 1515"/>
                    <a:gd name="T2" fmla="*/ 490 w 541"/>
                    <a:gd name="T3" fmla="*/ 164 h 1515"/>
                    <a:gd name="T4" fmla="*/ 456 w 541"/>
                    <a:gd name="T5" fmla="*/ 159 h 1515"/>
                    <a:gd name="T6" fmla="*/ 422 w 541"/>
                    <a:gd name="T7" fmla="*/ 155 h 1515"/>
                    <a:gd name="T8" fmla="*/ 388 w 541"/>
                    <a:gd name="T9" fmla="*/ 146 h 1515"/>
                    <a:gd name="T10" fmla="*/ 354 w 541"/>
                    <a:gd name="T11" fmla="*/ 136 h 1515"/>
                    <a:gd name="T12" fmla="*/ 324 w 541"/>
                    <a:gd name="T13" fmla="*/ 132 h 1515"/>
                    <a:gd name="T14" fmla="*/ 290 w 541"/>
                    <a:gd name="T15" fmla="*/ 123 h 1515"/>
                    <a:gd name="T16" fmla="*/ 260 w 541"/>
                    <a:gd name="T17" fmla="*/ 114 h 1515"/>
                    <a:gd name="T18" fmla="*/ 230 w 541"/>
                    <a:gd name="T19" fmla="*/ 105 h 1515"/>
                    <a:gd name="T20" fmla="*/ 200 w 541"/>
                    <a:gd name="T21" fmla="*/ 91 h 1515"/>
                    <a:gd name="T22" fmla="*/ 170 w 541"/>
                    <a:gd name="T23" fmla="*/ 82 h 1515"/>
                    <a:gd name="T24" fmla="*/ 140 w 541"/>
                    <a:gd name="T25" fmla="*/ 68 h 1515"/>
                    <a:gd name="T26" fmla="*/ 115 w 541"/>
                    <a:gd name="T27" fmla="*/ 59 h 1515"/>
                    <a:gd name="T28" fmla="*/ 89 w 541"/>
                    <a:gd name="T29" fmla="*/ 45 h 1515"/>
                    <a:gd name="T30" fmla="*/ 64 w 541"/>
                    <a:gd name="T31" fmla="*/ 32 h 1515"/>
                    <a:gd name="T32" fmla="*/ 38 w 541"/>
                    <a:gd name="T33" fmla="*/ 18 h 1515"/>
                    <a:gd name="T34" fmla="*/ 12 w 541"/>
                    <a:gd name="T35" fmla="*/ 5 h 1515"/>
                    <a:gd name="T36" fmla="*/ 0 w 541"/>
                    <a:gd name="T37" fmla="*/ 1342 h 1515"/>
                    <a:gd name="T38" fmla="*/ 25 w 541"/>
                    <a:gd name="T39" fmla="*/ 1356 h 1515"/>
                    <a:gd name="T40" fmla="*/ 51 w 541"/>
                    <a:gd name="T41" fmla="*/ 1370 h 1515"/>
                    <a:gd name="T42" fmla="*/ 76 w 541"/>
                    <a:gd name="T43" fmla="*/ 1383 h 1515"/>
                    <a:gd name="T44" fmla="*/ 102 w 541"/>
                    <a:gd name="T45" fmla="*/ 1392 h 1515"/>
                    <a:gd name="T46" fmla="*/ 128 w 541"/>
                    <a:gd name="T47" fmla="*/ 1406 h 1515"/>
                    <a:gd name="T48" fmla="*/ 157 w 541"/>
                    <a:gd name="T49" fmla="*/ 1420 h 1515"/>
                    <a:gd name="T50" fmla="*/ 183 w 541"/>
                    <a:gd name="T51" fmla="*/ 1429 h 1515"/>
                    <a:gd name="T52" fmla="*/ 213 w 541"/>
                    <a:gd name="T53" fmla="*/ 1438 h 1515"/>
                    <a:gd name="T54" fmla="*/ 243 w 541"/>
                    <a:gd name="T55" fmla="*/ 1452 h 1515"/>
                    <a:gd name="T56" fmla="*/ 277 w 541"/>
                    <a:gd name="T57" fmla="*/ 1461 h 1515"/>
                    <a:gd name="T58" fmla="*/ 307 w 541"/>
                    <a:gd name="T59" fmla="*/ 1470 h 1515"/>
                    <a:gd name="T60" fmla="*/ 337 w 541"/>
                    <a:gd name="T61" fmla="*/ 1479 h 1515"/>
                    <a:gd name="T62" fmla="*/ 371 w 541"/>
                    <a:gd name="T63" fmla="*/ 1483 h 1515"/>
                    <a:gd name="T64" fmla="*/ 405 w 541"/>
                    <a:gd name="T65" fmla="*/ 1492 h 1515"/>
                    <a:gd name="T66" fmla="*/ 439 w 541"/>
                    <a:gd name="T67" fmla="*/ 1497 h 1515"/>
                    <a:gd name="T68" fmla="*/ 473 w 541"/>
                    <a:gd name="T69" fmla="*/ 1506 h 1515"/>
                    <a:gd name="T70" fmla="*/ 507 w 541"/>
                    <a:gd name="T71" fmla="*/ 1511 h 1515"/>
                    <a:gd name="T72" fmla="*/ 541 w 541"/>
                    <a:gd name="T73" fmla="*/ 1515 h 151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41" h="1515">
                      <a:moveTo>
                        <a:pt x="541" y="173"/>
                      </a:moveTo>
                      <a:lnTo>
                        <a:pt x="524" y="168"/>
                      </a:lnTo>
                      <a:lnTo>
                        <a:pt x="507" y="168"/>
                      </a:lnTo>
                      <a:lnTo>
                        <a:pt x="490" y="164"/>
                      </a:lnTo>
                      <a:lnTo>
                        <a:pt x="473" y="164"/>
                      </a:lnTo>
                      <a:lnTo>
                        <a:pt x="456" y="159"/>
                      </a:lnTo>
                      <a:lnTo>
                        <a:pt x="439" y="155"/>
                      </a:lnTo>
                      <a:lnTo>
                        <a:pt x="422" y="155"/>
                      </a:lnTo>
                      <a:lnTo>
                        <a:pt x="405" y="150"/>
                      </a:lnTo>
                      <a:lnTo>
                        <a:pt x="388" y="146"/>
                      </a:lnTo>
                      <a:lnTo>
                        <a:pt x="371" y="141"/>
                      </a:lnTo>
                      <a:lnTo>
                        <a:pt x="354" y="136"/>
                      </a:lnTo>
                      <a:lnTo>
                        <a:pt x="337" y="136"/>
                      </a:lnTo>
                      <a:lnTo>
                        <a:pt x="324" y="132"/>
                      </a:lnTo>
                      <a:lnTo>
                        <a:pt x="307" y="127"/>
                      </a:lnTo>
                      <a:lnTo>
                        <a:pt x="290" y="123"/>
                      </a:lnTo>
                      <a:lnTo>
                        <a:pt x="277" y="118"/>
                      </a:lnTo>
                      <a:lnTo>
                        <a:pt x="260" y="114"/>
                      </a:lnTo>
                      <a:lnTo>
                        <a:pt x="243" y="109"/>
                      </a:lnTo>
                      <a:lnTo>
                        <a:pt x="230" y="105"/>
                      </a:lnTo>
                      <a:lnTo>
                        <a:pt x="213" y="96"/>
                      </a:lnTo>
                      <a:lnTo>
                        <a:pt x="200" y="91"/>
                      </a:lnTo>
                      <a:lnTo>
                        <a:pt x="183" y="86"/>
                      </a:lnTo>
                      <a:lnTo>
                        <a:pt x="170" y="82"/>
                      </a:lnTo>
                      <a:lnTo>
                        <a:pt x="157" y="77"/>
                      </a:lnTo>
                      <a:lnTo>
                        <a:pt x="140" y="68"/>
                      </a:lnTo>
                      <a:lnTo>
                        <a:pt x="128" y="64"/>
                      </a:lnTo>
                      <a:lnTo>
                        <a:pt x="115" y="59"/>
                      </a:lnTo>
                      <a:lnTo>
                        <a:pt x="102" y="50"/>
                      </a:lnTo>
                      <a:lnTo>
                        <a:pt x="89" y="45"/>
                      </a:lnTo>
                      <a:lnTo>
                        <a:pt x="76" y="41"/>
                      </a:lnTo>
                      <a:lnTo>
                        <a:pt x="64" y="32"/>
                      </a:lnTo>
                      <a:lnTo>
                        <a:pt x="51" y="27"/>
                      </a:lnTo>
                      <a:lnTo>
                        <a:pt x="38" y="18"/>
                      </a:lnTo>
                      <a:lnTo>
                        <a:pt x="25" y="14"/>
                      </a:lnTo>
                      <a:lnTo>
                        <a:pt x="12" y="5"/>
                      </a:lnTo>
                      <a:lnTo>
                        <a:pt x="0" y="0"/>
                      </a:lnTo>
                      <a:lnTo>
                        <a:pt x="0" y="1342"/>
                      </a:lnTo>
                      <a:lnTo>
                        <a:pt x="12" y="1347"/>
                      </a:lnTo>
                      <a:lnTo>
                        <a:pt x="25" y="1356"/>
                      </a:lnTo>
                      <a:lnTo>
                        <a:pt x="38" y="1361"/>
                      </a:lnTo>
                      <a:lnTo>
                        <a:pt x="51" y="1370"/>
                      </a:lnTo>
                      <a:lnTo>
                        <a:pt x="64" y="1374"/>
                      </a:lnTo>
                      <a:lnTo>
                        <a:pt x="76" y="1383"/>
                      </a:lnTo>
                      <a:lnTo>
                        <a:pt x="89" y="1388"/>
                      </a:lnTo>
                      <a:lnTo>
                        <a:pt x="102" y="1392"/>
                      </a:lnTo>
                      <a:lnTo>
                        <a:pt x="115" y="1401"/>
                      </a:lnTo>
                      <a:lnTo>
                        <a:pt x="128" y="1406"/>
                      </a:lnTo>
                      <a:lnTo>
                        <a:pt x="140" y="1411"/>
                      </a:lnTo>
                      <a:lnTo>
                        <a:pt x="157" y="1420"/>
                      </a:lnTo>
                      <a:lnTo>
                        <a:pt x="170" y="1424"/>
                      </a:lnTo>
                      <a:lnTo>
                        <a:pt x="183" y="1429"/>
                      </a:lnTo>
                      <a:lnTo>
                        <a:pt x="200" y="1433"/>
                      </a:lnTo>
                      <a:lnTo>
                        <a:pt x="213" y="1438"/>
                      </a:lnTo>
                      <a:lnTo>
                        <a:pt x="230" y="1447"/>
                      </a:lnTo>
                      <a:lnTo>
                        <a:pt x="243" y="1452"/>
                      </a:lnTo>
                      <a:lnTo>
                        <a:pt x="260" y="1456"/>
                      </a:lnTo>
                      <a:lnTo>
                        <a:pt x="277" y="1461"/>
                      </a:lnTo>
                      <a:lnTo>
                        <a:pt x="290" y="1465"/>
                      </a:lnTo>
                      <a:lnTo>
                        <a:pt x="307" y="1470"/>
                      </a:lnTo>
                      <a:lnTo>
                        <a:pt x="324" y="1474"/>
                      </a:lnTo>
                      <a:lnTo>
                        <a:pt x="337" y="1479"/>
                      </a:lnTo>
                      <a:lnTo>
                        <a:pt x="354" y="1479"/>
                      </a:lnTo>
                      <a:lnTo>
                        <a:pt x="371" y="1483"/>
                      </a:lnTo>
                      <a:lnTo>
                        <a:pt x="388" y="1488"/>
                      </a:lnTo>
                      <a:lnTo>
                        <a:pt x="405" y="1492"/>
                      </a:lnTo>
                      <a:lnTo>
                        <a:pt x="422" y="1497"/>
                      </a:lnTo>
                      <a:lnTo>
                        <a:pt x="439" y="1497"/>
                      </a:lnTo>
                      <a:lnTo>
                        <a:pt x="456" y="1502"/>
                      </a:lnTo>
                      <a:lnTo>
                        <a:pt x="473" y="1506"/>
                      </a:lnTo>
                      <a:lnTo>
                        <a:pt x="490" y="1506"/>
                      </a:lnTo>
                      <a:lnTo>
                        <a:pt x="507" y="1511"/>
                      </a:lnTo>
                      <a:lnTo>
                        <a:pt x="524" y="1511"/>
                      </a:lnTo>
                      <a:lnTo>
                        <a:pt x="541" y="1515"/>
                      </a:lnTo>
                      <a:lnTo>
                        <a:pt x="541" y="173"/>
                      </a:lnTo>
                      <a:close/>
                    </a:path>
                  </a:pathLst>
                </a:custGeom>
                <a:solidFill>
                  <a:srgbClr val="6F4E5A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42" name="Freeform 22"/>
                <p:cNvSpPr>
                  <a:spLocks/>
                </p:cNvSpPr>
                <p:nvPr/>
              </p:nvSpPr>
              <p:spPr bwMode="auto">
                <a:xfrm>
                  <a:off x="2247" y="2047"/>
                  <a:ext cx="226" cy="1871"/>
                </a:xfrm>
                <a:custGeom>
                  <a:avLst/>
                  <a:gdLst>
                    <a:gd name="T0" fmla="*/ 226 w 226"/>
                    <a:gd name="T1" fmla="*/ 0 h 1871"/>
                    <a:gd name="T2" fmla="*/ 0 w 226"/>
                    <a:gd name="T3" fmla="*/ 528 h 1871"/>
                    <a:gd name="T4" fmla="*/ 0 w 226"/>
                    <a:gd name="T5" fmla="*/ 1871 h 1871"/>
                    <a:gd name="T6" fmla="*/ 226 w 226"/>
                    <a:gd name="T7" fmla="*/ 1343 h 1871"/>
                    <a:gd name="T8" fmla="*/ 226 w 226"/>
                    <a:gd name="T9" fmla="*/ 0 h 18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6" h="1871">
                      <a:moveTo>
                        <a:pt x="226" y="0"/>
                      </a:moveTo>
                      <a:lnTo>
                        <a:pt x="0" y="528"/>
                      </a:lnTo>
                      <a:lnTo>
                        <a:pt x="0" y="1871"/>
                      </a:lnTo>
                      <a:lnTo>
                        <a:pt x="226" y="1343"/>
                      </a:lnTo>
                      <a:lnTo>
                        <a:pt x="226" y="0"/>
                      </a:lnTo>
                      <a:close/>
                    </a:path>
                  </a:pathLst>
                </a:custGeom>
                <a:solidFill>
                  <a:srgbClr val="6F4E5A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43" name="Freeform 23"/>
                <p:cNvSpPr>
                  <a:spLocks/>
                </p:cNvSpPr>
                <p:nvPr/>
              </p:nvSpPr>
              <p:spPr bwMode="auto">
                <a:xfrm>
                  <a:off x="1706" y="2047"/>
                  <a:ext cx="767" cy="533"/>
                </a:xfrm>
                <a:custGeom>
                  <a:avLst/>
                  <a:gdLst>
                    <a:gd name="T0" fmla="*/ 541 w 767"/>
                    <a:gd name="T1" fmla="*/ 533 h 533"/>
                    <a:gd name="T2" fmla="*/ 524 w 767"/>
                    <a:gd name="T3" fmla="*/ 528 h 533"/>
                    <a:gd name="T4" fmla="*/ 507 w 767"/>
                    <a:gd name="T5" fmla="*/ 528 h 533"/>
                    <a:gd name="T6" fmla="*/ 490 w 767"/>
                    <a:gd name="T7" fmla="*/ 524 h 533"/>
                    <a:gd name="T8" fmla="*/ 473 w 767"/>
                    <a:gd name="T9" fmla="*/ 524 h 533"/>
                    <a:gd name="T10" fmla="*/ 456 w 767"/>
                    <a:gd name="T11" fmla="*/ 519 h 533"/>
                    <a:gd name="T12" fmla="*/ 439 w 767"/>
                    <a:gd name="T13" fmla="*/ 515 h 533"/>
                    <a:gd name="T14" fmla="*/ 422 w 767"/>
                    <a:gd name="T15" fmla="*/ 515 h 533"/>
                    <a:gd name="T16" fmla="*/ 405 w 767"/>
                    <a:gd name="T17" fmla="*/ 510 h 533"/>
                    <a:gd name="T18" fmla="*/ 388 w 767"/>
                    <a:gd name="T19" fmla="*/ 506 h 533"/>
                    <a:gd name="T20" fmla="*/ 371 w 767"/>
                    <a:gd name="T21" fmla="*/ 501 h 533"/>
                    <a:gd name="T22" fmla="*/ 354 w 767"/>
                    <a:gd name="T23" fmla="*/ 496 h 533"/>
                    <a:gd name="T24" fmla="*/ 337 w 767"/>
                    <a:gd name="T25" fmla="*/ 496 h 533"/>
                    <a:gd name="T26" fmla="*/ 324 w 767"/>
                    <a:gd name="T27" fmla="*/ 492 h 533"/>
                    <a:gd name="T28" fmla="*/ 307 w 767"/>
                    <a:gd name="T29" fmla="*/ 487 h 533"/>
                    <a:gd name="T30" fmla="*/ 290 w 767"/>
                    <a:gd name="T31" fmla="*/ 483 h 533"/>
                    <a:gd name="T32" fmla="*/ 277 w 767"/>
                    <a:gd name="T33" fmla="*/ 478 h 533"/>
                    <a:gd name="T34" fmla="*/ 260 w 767"/>
                    <a:gd name="T35" fmla="*/ 474 h 533"/>
                    <a:gd name="T36" fmla="*/ 243 w 767"/>
                    <a:gd name="T37" fmla="*/ 469 h 533"/>
                    <a:gd name="T38" fmla="*/ 230 w 767"/>
                    <a:gd name="T39" fmla="*/ 465 h 533"/>
                    <a:gd name="T40" fmla="*/ 213 w 767"/>
                    <a:gd name="T41" fmla="*/ 456 h 533"/>
                    <a:gd name="T42" fmla="*/ 200 w 767"/>
                    <a:gd name="T43" fmla="*/ 451 h 533"/>
                    <a:gd name="T44" fmla="*/ 183 w 767"/>
                    <a:gd name="T45" fmla="*/ 446 h 533"/>
                    <a:gd name="T46" fmla="*/ 170 w 767"/>
                    <a:gd name="T47" fmla="*/ 442 h 533"/>
                    <a:gd name="T48" fmla="*/ 157 w 767"/>
                    <a:gd name="T49" fmla="*/ 437 h 533"/>
                    <a:gd name="T50" fmla="*/ 140 w 767"/>
                    <a:gd name="T51" fmla="*/ 428 h 533"/>
                    <a:gd name="T52" fmla="*/ 128 w 767"/>
                    <a:gd name="T53" fmla="*/ 424 h 533"/>
                    <a:gd name="T54" fmla="*/ 115 w 767"/>
                    <a:gd name="T55" fmla="*/ 419 h 533"/>
                    <a:gd name="T56" fmla="*/ 102 w 767"/>
                    <a:gd name="T57" fmla="*/ 410 h 533"/>
                    <a:gd name="T58" fmla="*/ 89 w 767"/>
                    <a:gd name="T59" fmla="*/ 405 h 533"/>
                    <a:gd name="T60" fmla="*/ 76 w 767"/>
                    <a:gd name="T61" fmla="*/ 401 h 533"/>
                    <a:gd name="T62" fmla="*/ 64 w 767"/>
                    <a:gd name="T63" fmla="*/ 392 h 533"/>
                    <a:gd name="T64" fmla="*/ 51 w 767"/>
                    <a:gd name="T65" fmla="*/ 387 h 533"/>
                    <a:gd name="T66" fmla="*/ 38 w 767"/>
                    <a:gd name="T67" fmla="*/ 378 h 533"/>
                    <a:gd name="T68" fmla="*/ 25 w 767"/>
                    <a:gd name="T69" fmla="*/ 374 h 533"/>
                    <a:gd name="T70" fmla="*/ 12 w 767"/>
                    <a:gd name="T71" fmla="*/ 365 h 533"/>
                    <a:gd name="T72" fmla="*/ 0 w 767"/>
                    <a:gd name="T73" fmla="*/ 360 h 533"/>
                    <a:gd name="T74" fmla="*/ 767 w 767"/>
                    <a:gd name="T75" fmla="*/ 0 h 533"/>
                    <a:gd name="T76" fmla="*/ 541 w 767"/>
                    <a:gd name="T77" fmla="*/ 533 h 53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767" h="533">
                      <a:moveTo>
                        <a:pt x="541" y="533"/>
                      </a:moveTo>
                      <a:lnTo>
                        <a:pt x="524" y="528"/>
                      </a:lnTo>
                      <a:lnTo>
                        <a:pt x="507" y="528"/>
                      </a:lnTo>
                      <a:lnTo>
                        <a:pt x="490" y="524"/>
                      </a:lnTo>
                      <a:lnTo>
                        <a:pt x="473" y="524"/>
                      </a:lnTo>
                      <a:lnTo>
                        <a:pt x="456" y="519"/>
                      </a:lnTo>
                      <a:lnTo>
                        <a:pt x="439" y="515"/>
                      </a:lnTo>
                      <a:lnTo>
                        <a:pt x="422" y="515"/>
                      </a:lnTo>
                      <a:lnTo>
                        <a:pt x="405" y="510"/>
                      </a:lnTo>
                      <a:lnTo>
                        <a:pt x="388" y="506"/>
                      </a:lnTo>
                      <a:lnTo>
                        <a:pt x="371" y="501"/>
                      </a:lnTo>
                      <a:lnTo>
                        <a:pt x="354" y="496"/>
                      </a:lnTo>
                      <a:lnTo>
                        <a:pt x="337" y="496"/>
                      </a:lnTo>
                      <a:lnTo>
                        <a:pt x="324" y="492"/>
                      </a:lnTo>
                      <a:lnTo>
                        <a:pt x="307" y="487"/>
                      </a:lnTo>
                      <a:lnTo>
                        <a:pt x="290" y="483"/>
                      </a:lnTo>
                      <a:lnTo>
                        <a:pt x="277" y="478"/>
                      </a:lnTo>
                      <a:lnTo>
                        <a:pt x="260" y="474"/>
                      </a:lnTo>
                      <a:lnTo>
                        <a:pt x="243" y="469"/>
                      </a:lnTo>
                      <a:lnTo>
                        <a:pt x="230" y="465"/>
                      </a:lnTo>
                      <a:lnTo>
                        <a:pt x="213" y="456"/>
                      </a:lnTo>
                      <a:lnTo>
                        <a:pt x="200" y="451"/>
                      </a:lnTo>
                      <a:lnTo>
                        <a:pt x="183" y="446"/>
                      </a:lnTo>
                      <a:lnTo>
                        <a:pt x="170" y="442"/>
                      </a:lnTo>
                      <a:lnTo>
                        <a:pt x="157" y="437"/>
                      </a:lnTo>
                      <a:lnTo>
                        <a:pt x="140" y="428"/>
                      </a:lnTo>
                      <a:lnTo>
                        <a:pt x="128" y="424"/>
                      </a:lnTo>
                      <a:lnTo>
                        <a:pt x="115" y="419"/>
                      </a:lnTo>
                      <a:lnTo>
                        <a:pt x="102" y="410"/>
                      </a:lnTo>
                      <a:lnTo>
                        <a:pt x="89" y="405"/>
                      </a:lnTo>
                      <a:lnTo>
                        <a:pt x="76" y="401"/>
                      </a:lnTo>
                      <a:lnTo>
                        <a:pt x="64" y="392"/>
                      </a:lnTo>
                      <a:lnTo>
                        <a:pt x="51" y="387"/>
                      </a:lnTo>
                      <a:lnTo>
                        <a:pt x="38" y="378"/>
                      </a:lnTo>
                      <a:lnTo>
                        <a:pt x="25" y="374"/>
                      </a:lnTo>
                      <a:lnTo>
                        <a:pt x="12" y="365"/>
                      </a:lnTo>
                      <a:lnTo>
                        <a:pt x="0" y="360"/>
                      </a:lnTo>
                      <a:lnTo>
                        <a:pt x="767" y="0"/>
                      </a:lnTo>
                      <a:lnTo>
                        <a:pt x="541" y="533"/>
                      </a:lnTo>
                      <a:close/>
                    </a:path>
                  </a:pathLst>
                </a:custGeom>
                <a:solidFill>
                  <a:srgbClr val="DD9CB3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44" name="Freeform 24"/>
                <p:cNvSpPr>
                  <a:spLocks/>
                </p:cNvSpPr>
                <p:nvPr/>
              </p:nvSpPr>
              <p:spPr bwMode="auto">
                <a:xfrm>
                  <a:off x="2409" y="2594"/>
                  <a:ext cx="623" cy="1387"/>
                </a:xfrm>
                <a:custGeom>
                  <a:avLst/>
                  <a:gdLst>
                    <a:gd name="T0" fmla="*/ 610 w 623"/>
                    <a:gd name="T1" fmla="*/ 4 h 1387"/>
                    <a:gd name="T2" fmla="*/ 576 w 623"/>
                    <a:gd name="T3" fmla="*/ 13 h 1387"/>
                    <a:gd name="T4" fmla="*/ 542 w 623"/>
                    <a:gd name="T5" fmla="*/ 18 h 1387"/>
                    <a:gd name="T6" fmla="*/ 508 w 623"/>
                    <a:gd name="T7" fmla="*/ 22 h 1387"/>
                    <a:gd name="T8" fmla="*/ 474 w 623"/>
                    <a:gd name="T9" fmla="*/ 27 h 1387"/>
                    <a:gd name="T10" fmla="*/ 439 w 623"/>
                    <a:gd name="T11" fmla="*/ 31 h 1387"/>
                    <a:gd name="T12" fmla="*/ 405 w 623"/>
                    <a:gd name="T13" fmla="*/ 36 h 1387"/>
                    <a:gd name="T14" fmla="*/ 367 w 623"/>
                    <a:gd name="T15" fmla="*/ 40 h 1387"/>
                    <a:gd name="T16" fmla="*/ 333 w 623"/>
                    <a:gd name="T17" fmla="*/ 40 h 1387"/>
                    <a:gd name="T18" fmla="*/ 299 w 623"/>
                    <a:gd name="T19" fmla="*/ 40 h 1387"/>
                    <a:gd name="T20" fmla="*/ 265 w 623"/>
                    <a:gd name="T21" fmla="*/ 45 h 1387"/>
                    <a:gd name="T22" fmla="*/ 226 w 623"/>
                    <a:gd name="T23" fmla="*/ 45 h 1387"/>
                    <a:gd name="T24" fmla="*/ 192 w 623"/>
                    <a:gd name="T25" fmla="*/ 45 h 1387"/>
                    <a:gd name="T26" fmla="*/ 158 w 623"/>
                    <a:gd name="T27" fmla="*/ 40 h 1387"/>
                    <a:gd name="T28" fmla="*/ 120 w 623"/>
                    <a:gd name="T29" fmla="*/ 40 h 1387"/>
                    <a:gd name="T30" fmla="*/ 86 w 623"/>
                    <a:gd name="T31" fmla="*/ 40 h 1387"/>
                    <a:gd name="T32" fmla="*/ 51 w 623"/>
                    <a:gd name="T33" fmla="*/ 36 h 1387"/>
                    <a:gd name="T34" fmla="*/ 17 w 623"/>
                    <a:gd name="T35" fmla="*/ 31 h 1387"/>
                    <a:gd name="T36" fmla="*/ 0 w 623"/>
                    <a:gd name="T37" fmla="*/ 1374 h 1387"/>
                    <a:gd name="T38" fmla="*/ 34 w 623"/>
                    <a:gd name="T39" fmla="*/ 1378 h 1387"/>
                    <a:gd name="T40" fmla="*/ 68 w 623"/>
                    <a:gd name="T41" fmla="*/ 1378 h 1387"/>
                    <a:gd name="T42" fmla="*/ 103 w 623"/>
                    <a:gd name="T43" fmla="*/ 1383 h 1387"/>
                    <a:gd name="T44" fmla="*/ 137 w 623"/>
                    <a:gd name="T45" fmla="*/ 1383 h 1387"/>
                    <a:gd name="T46" fmla="*/ 175 w 623"/>
                    <a:gd name="T47" fmla="*/ 1387 h 1387"/>
                    <a:gd name="T48" fmla="*/ 209 w 623"/>
                    <a:gd name="T49" fmla="*/ 1387 h 1387"/>
                    <a:gd name="T50" fmla="*/ 243 w 623"/>
                    <a:gd name="T51" fmla="*/ 1387 h 1387"/>
                    <a:gd name="T52" fmla="*/ 282 w 623"/>
                    <a:gd name="T53" fmla="*/ 1387 h 1387"/>
                    <a:gd name="T54" fmla="*/ 316 w 623"/>
                    <a:gd name="T55" fmla="*/ 1383 h 1387"/>
                    <a:gd name="T56" fmla="*/ 350 w 623"/>
                    <a:gd name="T57" fmla="*/ 1383 h 1387"/>
                    <a:gd name="T58" fmla="*/ 388 w 623"/>
                    <a:gd name="T59" fmla="*/ 1378 h 1387"/>
                    <a:gd name="T60" fmla="*/ 422 w 623"/>
                    <a:gd name="T61" fmla="*/ 1378 h 1387"/>
                    <a:gd name="T62" fmla="*/ 457 w 623"/>
                    <a:gd name="T63" fmla="*/ 1374 h 1387"/>
                    <a:gd name="T64" fmla="*/ 491 w 623"/>
                    <a:gd name="T65" fmla="*/ 1369 h 1387"/>
                    <a:gd name="T66" fmla="*/ 525 w 623"/>
                    <a:gd name="T67" fmla="*/ 1365 h 1387"/>
                    <a:gd name="T68" fmla="*/ 559 w 623"/>
                    <a:gd name="T69" fmla="*/ 1356 h 1387"/>
                    <a:gd name="T70" fmla="*/ 593 w 623"/>
                    <a:gd name="T71" fmla="*/ 1351 h 1387"/>
                    <a:gd name="T72" fmla="*/ 623 w 623"/>
                    <a:gd name="T73" fmla="*/ 1342 h 138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23" h="1387">
                      <a:moveTo>
                        <a:pt x="623" y="0"/>
                      </a:moveTo>
                      <a:lnTo>
                        <a:pt x="610" y="4"/>
                      </a:lnTo>
                      <a:lnTo>
                        <a:pt x="593" y="9"/>
                      </a:lnTo>
                      <a:lnTo>
                        <a:pt x="576" y="13"/>
                      </a:lnTo>
                      <a:lnTo>
                        <a:pt x="559" y="13"/>
                      </a:lnTo>
                      <a:lnTo>
                        <a:pt x="542" y="18"/>
                      </a:lnTo>
                      <a:lnTo>
                        <a:pt x="525" y="22"/>
                      </a:lnTo>
                      <a:lnTo>
                        <a:pt x="508" y="22"/>
                      </a:lnTo>
                      <a:lnTo>
                        <a:pt x="491" y="27"/>
                      </a:lnTo>
                      <a:lnTo>
                        <a:pt x="474" y="27"/>
                      </a:lnTo>
                      <a:lnTo>
                        <a:pt x="457" y="31"/>
                      </a:lnTo>
                      <a:lnTo>
                        <a:pt x="439" y="31"/>
                      </a:lnTo>
                      <a:lnTo>
                        <a:pt x="422" y="36"/>
                      </a:lnTo>
                      <a:lnTo>
                        <a:pt x="405" y="36"/>
                      </a:lnTo>
                      <a:lnTo>
                        <a:pt x="388" y="36"/>
                      </a:lnTo>
                      <a:lnTo>
                        <a:pt x="367" y="40"/>
                      </a:lnTo>
                      <a:lnTo>
                        <a:pt x="350" y="40"/>
                      </a:lnTo>
                      <a:lnTo>
                        <a:pt x="333" y="40"/>
                      </a:lnTo>
                      <a:lnTo>
                        <a:pt x="316" y="40"/>
                      </a:lnTo>
                      <a:lnTo>
                        <a:pt x="299" y="40"/>
                      </a:lnTo>
                      <a:lnTo>
                        <a:pt x="282" y="45"/>
                      </a:lnTo>
                      <a:lnTo>
                        <a:pt x="265" y="45"/>
                      </a:lnTo>
                      <a:lnTo>
                        <a:pt x="243" y="45"/>
                      </a:lnTo>
                      <a:lnTo>
                        <a:pt x="226" y="45"/>
                      </a:lnTo>
                      <a:lnTo>
                        <a:pt x="209" y="45"/>
                      </a:lnTo>
                      <a:lnTo>
                        <a:pt x="192" y="45"/>
                      </a:lnTo>
                      <a:lnTo>
                        <a:pt x="175" y="45"/>
                      </a:lnTo>
                      <a:lnTo>
                        <a:pt x="158" y="40"/>
                      </a:lnTo>
                      <a:lnTo>
                        <a:pt x="137" y="40"/>
                      </a:lnTo>
                      <a:lnTo>
                        <a:pt x="120" y="40"/>
                      </a:lnTo>
                      <a:lnTo>
                        <a:pt x="103" y="40"/>
                      </a:lnTo>
                      <a:lnTo>
                        <a:pt x="86" y="40"/>
                      </a:lnTo>
                      <a:lnTo>
                        <a:pt x="68" y="36"/>
                      </a:lnTo>
                      <a:lnTo>
                        <a:pt x="51" y="36"/>
                      </a:lnTo>
                      <a:lnTo>
                        <a:pt x="34" y="36"/>
                      </a:lnTo>
                      <a:lnTo>
                        <a:pt x="17" y="31"/>
                      </a:lnTo>
                      <a:lnTo>
                        <a:pt x="0" y="31"/>
                      </a:lnTo>
                      <a:lnTo>
                        <a:pt x="0" y="1374"/>
                      </a:lnTo>
                      <a:lnTo>
                        <a:pt x="17" y="1374"/>
                      </a:lnTo>
                      <a:lnTo>
                        <a:pt x="34" y="1378"/>
                      </a:lnTo>
                      <a:lnTo>
                        <a:pt x="51" y="1378"/>
                      </a:lnTo>
                      <a:lnTo>
                        <a:pt x="68" y="1378"/>
                      </a:lnTo>
                      <a:lnTo>
                        <a:pt x="86" y="1383"/>
                      </a:lnTo>
                      <a:lnTo>
                        <a:pt x="103" y="1383"/>
                      </a:lnTo>
                      <a:lnTo>
                        <a:pt x="120" y="1383"/>
                      </a:lnTo>
                      <a:lnTo>
                        <a:pt x="137" y="1383"/>
                      </a:lnTo>
                      <a:lnTo>
                        <a:pt x="158" y="1383"/>
                      </a:lnTo>
                      <a:lnTo>
                        <a:pt x="175" y="1387"/>
                      </a:lnTo>
                      <a:lnTo>
                        <a:pt x="192" y="1387"/>
                      </a:lnTo>
                      <a:lnTo>
                        <a:pt x="209" y="1387"/>
                      </a:lnTo>
                      <a:lnTo>
                        <a:pt x="226" y="1387"/>
                      </a:lnTo>
                      <a:lnTo>
                        <a:pt x="243" y="1387"/>
                      </a:lnTo>
                      <a:lnTo>
                        <a:pt x="265" y="1387"/>
                      </a:lnTo>
                      <a:lnTo>
                        <a:pt x="282" y="1387"/>
                      </a:lnTo>
                      <a:lnTo>
                        <a:pt x="299" y="1383"/>
                      </a:lnTo>
                      <a:lnTo>
                        <a:pt x="316" y="1383"/>
                      </a:lnTo>
                      <a:lnTo>
                        <a:pt x="333" y="1383"/>
                      </a:lnTo>
                      <a:lnTo>
                        <a:pt x="350" y="1383"/>
                      </a:lnTo>
                      <a:lnTo>
                        <a:pt x="367" y="1383"/>
                      </a:lnTo>
                      <a:lnTo>
                        <a:pt x="388" y="1378"/>
                      </a:lnTo>
                      <a:lnTo>
                        <a:pt x="405" y="1378"/>
                      </a:lnTo>
                      <a:lnTo>
                        <a:pt x="422" y="1378"/>
                      </a:lnTo>
                      <a:lnTo>
                        <a:pt x="439" y="1374"/>
                      </a:lnTo>
                      <a:lnTo>
                        <a:pt x="457" y="1374"/>
                      </a:lnTo>
                      <a:lnTo>
                        <a:pt x="474" y="1369"/>
                      </a:lnTo>
                      <a:lnTo>
                        <a:pt x="491" y="1369"/>
                      </a:lnTo>
                      <a:lnTo>
                        <a:pt x="508" y="1365"/>
                      </a:lnTo>
                      <a:lnTo>
                        <a:pt x="525" y="1365"/>
                      </a:lnTo>
                      <a:lnTo>
                        <a:pt x="542" y="1360"/>
                      </a:lnTo>
                      <a:lnTo>
                        <a:pt x="559" y="1356"/>
                      </a:lnTo>
                      <a:lnTo>
                        <a:pt x="576" y="1356"/>
                      </a:lnTo>
                      <a:lnTo>
                        <a:pt x="593" y="1351"/>
                      </a:lnTo>
                      <a:lnTo>
                        <a:pt x="610" y="1346"/>
                      </a:lnTo>
                      <a:lnTo>
                        <a:pt x="623" y="1342"/>
                      </a:lnTo>
                      <a:lnTo>
                        <a:pt x="623" y="0"/>
                      </a:lnTo>
                      <a:close/>
                    </a:path>
                  </a:pathLst>
                </a:custGeom>
                <a:solidFill>
                  <a:srgbClr val="31487F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45" name="Freeform 25"/>
                <p:cNvSpPr>
                  <a:spLocks/>
                </p:cNvSpPr>
                <p:nvPr/>
              </p:nvSpPr>
              <p:spPr bwMode="auto">
                <a:xfrm>
                  <a:off x="2409" y="2093"/>
                  <a:ext cx="623" cy="546"/>
                </a:xfrm>
                <a:custGeom>
                  <a:avLst/>
                  <a:gdLst>
                    <a:gd name="T0" fmla="*/ 623 w 623"/>
                    <a:gd name="T1" fmla="*/ 501 h 546"/>
                    <a:gd name="T2" fmla="*/ 610 w 623"/>
                    <a:gd name="T3" fmla="*/ 505 h 546"/>
                    <a:gd name="T4" fmla="*/ 593 w 623"/>
                    <a:gd name="T5" fmla="*/ 510 h 546"/>
                    <a:gd name="T6" fmla="*/ 576 w 623"/>
                    <a:gd name="T7" fmla="*/ 514 h 546"/>
                    <a:gd name="T8" fmla="*/ 559 w 623"/>
                    <a:gd name="T9" fmla="*/ 514 h 546"/>
                    <a:gd name="T10" fmla="*/ 542 w 623"/>
                    <a:gd name="T11" fmla="*/ 519 h 546"/>
                    <a:gd name="T12" fmla="*/ 525 w 623"/>
                    <a:gd name="T13" fmla="*/ 523 h 546"/>
                    <a:gd name="T14" fmla="*/ 508 w 623"/>
                    <a:gd name="T15" fmla="*/ 523 h 546"/>
                    <a:gd name="T16" fmla="*/ 491 w 623"/>
                    <a:gd name="T17" fmla="*/ 528 h 546"/>
                    <a:gd name="T18" fmla="*/ 474 w 623"/>
                    <a:gd name="T19" fmla="*/ 528 h 546"/>
                    <a:gd name="T20" fmla="*/ 457 w 623"/>
                    <a:gd name="T21" fmla="*/ 532 h 546"/>
                    <a:gd name="T22" fmla="*/ 439 w 623"/>
                    <a:gd name="T23" fmla="*/ 532 h 546"/>
                    <a:gd name="T24" fmla="*/ 422 w 623"/>
                    <a:gd name="T25" fmla="*/ 537 h 546"/>
                    <a:gd name="T26" fmla="*/ 405 w 623"/>
                    <a:gd name="T27" fmla="*/ 537 h 546"/>
                    <a:gd name="T28" fmla="*/ 388 w 623"/>
                    <a:gd name="T29" fmla="*/ 537 h 546"/>
                    <a:gd name="T30" fmla="*/ 367 w 623"/>
                    <a:gd name="T31" fmla="*/ 541 h 546"/>
                    <a:gd name="T32" fmla="*/ 350 w 623"/>
                    <a:gd name="T33" fmla="*/ 541 h 546"/>
                    <a:gd name="T34" fmla="*/ 333 w 623"/>
                    <a:gd name="T35" fmla="*/ 541 h 546"/>
                    <a:gd name="T36" fmla="*/ 316 w 623"/>
                    <a:gd name="T37" fmla="*/ 541 h 546"/>
                    <a:gd name="T38" fmla="*/ 299 w 623"/>
                    <a:gd name="T39" fmla="*/ 541 h 546"/>
                    <a:gd name="T40" fmla="*/ 282 w 623"/>
                    <a:gd name="T41" fmla="*/ 546 h 546"/>
                    <a:gd name="T42" fmla="*/ 265 w 623"/>
                    <a:gd name="T43" fmla="*/ 546 h 546"/>
                    <a:gd name="T44" fmla="*/ 243 w 623"/>
                    <a:gd name="T45" fmla="*/ 546 h 546"/>
                    <a:gd name="T46" fmla="*/ 226 w 623"/>
                    <a:gd name="T47" fmla="*/ 546 h 546"/>
                    <a:gd name="T48" fmla="*/ 209 w 623"/>
                    <a:gd name="T49" fmla="*/ 546 h 546"/>
                    <a:gd name="T50" fmla="*/ 192 w 623"/>
                    <a:gd name="T51" fmla="*/ 546 h 546"/>
                    <a:gd name="T52" fmla="*/ 175 w 623"/>
                    <a:gd name="T53" fmla="*/ 546 h 546"/>
                    <a:gd name="T54" fmla="*/ 158 w 623"/>
                    <a:gd name="T55" fmla="*/ 541 h 546"/>
                    <a:gd name="T56" fmla="*/ 137 w 623"/>
                    <a:gd name="T57" fmla="*/ 541 h 546"/>
                    <a:gd name="T58" fmla="*/ 120 w 623"/>
                    <a:gd name="T59" fmla="*/ 541 h 546"/>
                    <a:gd name="T60" fmla="*/ 103 w 623"/>
                    <a:gd name="T61" fmla="*/ 541 h 546"/>
                    <a:gd name="T62" fmla="*/ 86 w 623"/>
                    <a:gd name="T63" fmla="*/ 541 h 546"/>
                    <a:gd name="T64" fmla="*/ 68 w 623"/>
                    <a:gd name="T65" fmla="*/ 537 h 546"/>
                    <a:gd name="T66" fmla="*/ 51 w 623"/>
                    <a:gd name="T67" fmla="*/ 537 h 546"/>
                    <a:gd name="T68" fmla="*/ 34 w 623"/>
                    <a:gd name="T69" fmla="*/ 537 h 546"/>
                    <a:gd name="T70" fmla="*/ 17 w 623"/>
                    <a:gd name="T71" fmla="*/ 532 h 546"/>
                    <a:gd name="T72" fmla="*/ 0 w 623"/>
                    <a:gd name="T73" fmla="*/ 532 h 546"/>
                    <a:gd name="T74" fmla="*/ 226 w 623"/>
                    <a:gd name="T75" fmla="*/ 0 h 546"/>
                    <a:gd name="T76" fmla="*/ 623 w 623"/>
                    <a:gd name="T77" fmla="*/ 501 h 54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623" h="546">
                      <a:moveTo>
                        <a:pt x="623" y="501"/>
                      </a:moveTo>
                      <a:lnTo>
                        <a:pt x="610" y="505"/>
                      </a:lnTo>
                      <a:lnTo>
                        <a:pt x="593" y="510"/>
                      </a:lnTo>
                      <a:lnTo>
                        <a:pt x="576" y="514"/>
                      </a:lnTo>
                      <a:lnTo>
                        <a:pt x="559" y="514"/>
                      </a:lnTo>
                      <a:lnTo>
                        <a:pt x="542" y="519"/>
                      </a:lnTo>
                      <a:lnTo>
                        <a:pt x="525" y="523"/>
                      </a:lnTo>
                      <a:lnTo>
                        <a:pt x="508" y="523"/>
                      </a:lnTo>
                      <a:lnTo>
                        <a:pt x="491" y="528"/>
                      </a:lnTo>
                      <a:lnTo>
                        <a:pt x="474" y="528"/>
                      </a:lnTo>
                      <a:lnTo>
                        <a:pt x="457" y="532"/>
                      </a:lnTo>
                      <a:lnTo>
                        <a:pt x="439" y="532"/>
                      </a:lnTo>
                      <a:lnTo>
                        <a:pt x="422" y="537"/>
                      </a:lnTo>
                      <a:lnTo>
                        <a:pt x="405" y="537"/>
                      </a:lnTo>
                      <a:lnTo>
                        <a:pt x="388" y="537"/>
                      </a:lnTo>
                      <a:lnTo>
                        <a:pt x="367" y="541"/>
                      </a:lnTo>
                      <a:lnTo>
                        <a:pt x="350" y="541"/>
                      </a:lnTo>
                      <a:lnTo>
                        <a:pt x="333" y="541"/>
                      </a:lnTo>
                      <a:lnTo>
                        <a:pt x="316" y="541"/>
                      </a:lnTo>
                      <a:lnTo>
                        <a:pt x="299" y="541"/>
                      </a:lnTo>
                      <a:lnTo>
                        <a:pt x="282" y="546"/>
                      </a:lnTo>
                      <a:lnTo>
                        <a:pt x="265" y="546"/>
                      </a:lnTo>
                      <a:lnTo>
                        <a:pt x="243" y="546"/>
                      </a:lnTo>
                      <a:lnTo>
                        <a:pt x="226" y="546"/>
                      </a:lnTo>
                      <a:lnTo>
                        <a:pt x="209" y="546"/>
                      </a:lnTo>
                      <a:lnTo>
                        <a:pt x="192" y="546"/>
                      </a:lnTo>
                      <a:lnTo>
                        <a:pt x="175" y="546"/>
                      </a:lnTo>
                      <a:lnTo>
                        <a:pt x="158" y="541"/>
                      </a:lnTo>
                      <a:lnTo>
                        <a:pt x="137" y="541"/>
                      </a:lnTo>
                      <a:lnTo>
                        <a:pt x="120" y="541"/>
                      </a:lnTo>
                      <a:lnTo>
                        <a:pt x="103" y="541"/>
                      </a:lnTo>
                      <a:lnTo>
                        <a:pt x="86" y="541"/>
                      </a:lnTo>
                      <a:lnTo>
                        <a:pt x="68" y="537"/>
                      </a:lnTo>
                      <a:lnTo>
                        <a:pt x="51" y="537"/>
                      </a:lnTo>
                      <a:lnTo>
                        <a:pt x="34" y="537"/>
                      </a:lnTo>
                      <a:lnTo>
                        <a:pt x="17" y="532"/>
                      </a:lnTo>
                      <a:lnTo>
                        <a:pt x="0" y="532"/>
                      </a:lnTo>
                      <a:lnTo>
                        <a:pt x="226" y="0"/>
                      </a:lnTo>
                      <a:lnTo>
                        <a:pt x="623" y="501"/>
                      </a:lnTo>
                      <a:close/>
                    </a:path>
                  </a:pathLst>
                </a:custGeom>
                <a:solidFill>
                  <a:srgbClr val="618FFD"/>
                </a:solidFill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12302" name="Group 29"/>
              <p:cNvGrpSpPr>
                <a:grpSpLocks/>
              </p:cNvGrpSpPr>
              <p:nvPr/>
            </p:nvGrpSpPr>
            <p:grpSpPr bwMode="auto">
              <a:xfrm>
                <a:off x="3614" y="1902"/>
                <a:ext cx="508" cy="449"/>
                <a:chOff x="3814" y="1994"/>
                <a:chExt cx="269" cy="463"/>
              </a:xfrm>
            </p:grpSpPr>
            <p:sp>
              <p:nvSpPr>
                <p:cNvPr id="12324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844" y="2052"/>
                  <a:ext cx="208" cy="374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25" name="Oval 31"/>
                <p:cNvSpPr>
                  <a:spLocks noChangeArrowheads="1"/>
                </p:cNvSpPr>
                <p:nvPr/>
              </p:nvSpPr>
              <p:spPr bwMode="auto">
                <a:xfrm>
                  <a:off x="3814" y="2396"/>
                  <a:ext cx="61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26" name="Freeform 32"/>
                <p:cNvSpPr>
                  <a:spLocks/>
                </p:cNvSpPr>
                <p:nvPr/>
              </p:nvSpPr>
              <p:spPr bwMode="auto">
                <a:xfrm>
                  <a:off x="4006" y="1994"/>
                  <a:ext cx="77" cy="103"/>
                </a:xfrm>
                <a:custGeom>
                  <a:avLst/>
                  <a:gdLst>
                    <a:gd name="T0" fmla="*/ 59 w 77"/>
                    <a:gd name="T1" fmla="*/ 103 h 103"/>
                    <a:gd name="T2" fmla="*/ 77 w 77"/>
                    <a:gd name="T3" fmla="*/ 0 h 103"/>
                    <a:gd name="T4" fmla="*/ 0 w 77"/>
                    <a:gd name="T5" fmla="*/ 71 h 103"/>
                    <a:gd name="T6" fmla="*/ 44 w 77"/>
                    <a:gd name="T7" fmla="*/ 60 h 103"/>
                    <a:gd name="T8" fmla="*/ 59 w 77"/>
                    <a:gd name="T9" fmla="*/ 103 h 10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7" h="103">
                      <a:moveTo>
                        <a:pt x="59" y="103"/>
                      </a:moveTo>
                      <a:lnTo>
                        <a:pt x="77" y="0"/>
                      </a:lnTo>
                      <a:lnTo>
                        <a:pt x="0" y="71"/>
                      </a:lnTo>
                      <a:lnTo>
                        <a:pt x="44" y="60"/>
                      </a:lnTo>
                      <a:lnTo>
                        <a:pt x="59" y="1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2303" name="Rectangle 34"/>
              <p:cNvSpPr>
                <a:spLocks noChangeArrowheads="1"/>
              </p:cNvSpPr>
              <p:nvPr/>
            </p:nvSpPr>
            <p:spPr bwMode="auto">
              <a:xfrm>
                <a:off x="3745" y="1278"/>
                <a:ext cx="687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hu-HU" sz="1800" b="1" dirty="0" smtClean="0">
                    <a:latin typeface="Arial" pitchFamily="34" charset="0"/>
                  </a:rPr>
                  <a:t>Ép. anyag</a:t>
                </a:r>
              </a:p>
              <a:p>
                <a:pPr algn="ctr" eaLnBrk="0" hangingPunct="0"/>
                <a:r>
                  <a:rPr lang="hu-HU" b="1" dirty="0" smtClean="0">
                    <a:latin typeface="Arial" pitchFamily="34" charset="0"/>
                  </a:rPr>
                  <a:t>gyártás</a:t>
                </a:r>
                <a:r>
                  <a:rPr lang="en-US" sz="1800" b="1" dirty="0" smtClean="0">
                    <a:latin typeface="Arial" pitchFamily="34" charset="0"/>
                  </a:rPr>
                  <a:t> </a:t>
                </a:r>
                <a:endParaRPr lang="en-US" sz="1800" b="1" dirty="0">
                  <a:latin typeface="Arial" pitchFamily="34" charset="0"/>
                </a:endParaRPr>
              </a:p>
              <a:p>
                <a:pPr algn="ctr" eaLnBrk="0" hangingPunct="0"/>
                <a:r>
                  <a:rPr lang="en-US" sz="1800" b="1" dirty="0">
                    <a:latin typeface="Arial" pitchFamily="34" charset="0"/>
                  </a:rPr>
                  <a:t>(10.9%) </a:t>
                </a:r>
              </a:p>
            </p:txBody>
          </p:sp>
          <p:grpSp>
            <p:nvGrpSpPr>
              <p:cNvPr id="12304" name="Group 35"/>
              <p:cNvGrpSpPr>
                <a:grpSpLocks/>
              </p:cNvGrpSpPr>
              <p:nvPr/>
            </p:nvGrpSpPr>
            <p:grpSpPr bwMode="auto">
              <a:xfrm>
                <a:off x="3230" y="2813"/>
                <a:ext cx="615" cy="162"/>
                <a:chOff x="3430" y="2919"/>
                <a:chExt cx="615" cy="162"/>
              </a:xfrm>
            </p:grpSpPr>
            <p:sp>
              <p:nvSpPr>
                <p:cNvPr id="1232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460" y="2946"/>
                  <a:ext cx="520" cy="104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22" name="Oval 37"/>
                <p:cNvSpPr>
                  <a:spLocks noChangeArrowheads="1"/>
                </p:cNvSpPr>
                <p:nvPr/>
              </p:nvSpPr>
              <p:spPr bwMode="auto">
                <a:xfrm>
                  <a:off x="3430" y="3020"/>
                  <a:ext cx="61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23" name="Freeform 38"/>
                <p:cNvSpPr>
                  <a:spLocks/>
                </p:cNvSpPr>
                <p:nvPr/>
              </p:nvSpPr>
              <p:spPr bwMode="auto">
                <a:xfrm>
                  <a:off x="3942" y="2919"/>
                  <a:ext cx="103" cy="66"/>
                </a:xfrm>
                <a:custGeom>
                  <a:avLst/>
                  <a:gdLst>
                    <a:gd name="T0" fmla="*/ 12 w 103"/>
                    <a:gd name="T1" fmla="*/ 66 h 66"/>
                    <a:gd name="T2" fmla="*/ 103 w 103"/>
                    <a:gd name="T3" fmla="*/ 14 h 66"/>
                    <a:gd name="T4" fmla="*/ 0 w 103"/>
                    <a:gd name="T5" fmla="*/ 0 h 66"/>
                    <a:gd name="T6" fmla="*/ 36 w 103"/>
                    <a:gd name="T7" fmla="*/ 27 h 66"/>
                    <a:gd name="T8" fmla="*/ 12 w 103"/>
                    <a:gd name="T9" fmla="*/ 66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3" h="66">
                      <a:moveTo>
                        <a:pt x="12" y="66"/>
                      </a:moveTo>
                      <a:lnTo>
                        <a:pt x="103" y="14"/>
                      </a:lnTo>
                      <a:lnTo>
                        <a:pt x="0" y="0"/>
                      </a:lnTo>
                      <a:lnTo>
                        <a:pt x="36" y="27"/>
                      </a:lnTo>
                      <a:lnTo>
                        <a:pt x="12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2305" name="Rectangle 40"/>
              <p:cNvSpPr>
                <a:spLocks noChangeArrowheads="1"/>
              </p:cNvSpPr>
              <p:nvPr/>
            </p:nvSpPr>
            <p:spPr bwMode="auto">
              <a:xfrm>
                <a:off x="3882" y="2622"/>
                <a:ext cx="768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0" hangingPunct="0"/>
                <a:r>
                  <a:rPr lang="hu-HU" sz="1800" b="1" dirty="0" smtClean="0">
                    <a:latin typeface="Arial" pitchFamily="34" charset="0"/>
                  </a:rPr>
                  <a:t>Szállítás</a:t>
                </a:r>
                <a:endParaRPr lang="en-US" sz="1800" b="1" dirty="0">
                  <a:latin typeface="Arial" pitchFamily="34" charset="0"/>
                </a:endParaRPr>
              </a:p>
              <a:p>
                <a:pPr algn="ctr" eaLnBrk="0" hangingPunct="0"/>
                <a:r>
                  <a:rPr lang="en-US" sz="1800" b="1" dirty="0">
                    <a:latin typeface="Arial" pitchFamily="34" charset="0"/>
                  </a:rPr>
                  <a:t> (5.0%)</a:t>
                </a:r>
                <a:endParaRPr lang="en-US" dirty="0"/>
              </a:p>
            </p:txBody>
          </p:sp>
          <p:sp>
            <p:nvSpPr>
              <p:cNvPr id="12306" name="Rectangle 41"/>
              <p:cNvSpPr>
                <a:spLocks noChangeArrowheads="1"/>
              </p:cNvSpPr>
              <p:nvPr/>
            </p:nvSpPr>
            <p:spPr bwMode="auto">
              <a:xfrm>
                <a:off x="3402" y="3774"/>
                <a:ext cx="1519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eaLnBrk="0" hangingPunct="0"/>
                <a:r>
                  <a:rPr lang="hu-HU" sz="1800" b="1" dirty="0" smtClean="0">
                    <a:latin typeface="Arial" pitchFamily="34" charset="0"/>
                  </a:rPr>
                  <a:t>Építési tevékenység</a:t>
                </a:r>
                <a:endParaRPr lang="en-US" sz="1800" b="1" dirty="0">
                  <a:latin typeface="Arial" pitchFamily="34" charset="0"/>
                </a:endParaRPr>
              </a:p>
              <a:p>
                <a:pPr algn="ctr" eaLnBrk="0" hangingPunct="0"/>
                <a:r>
                  <a:rPr lang="en-US" sz="1800" b="1" dirty="0" smtClean="0">
                    <a:latin typeface="Arial" pitchFamily="34" charset="0"/>
                  </a:rPr>
                  <a:t>(</a:t>
                </a:r>
                <a:r>
                  <a:rPr lang="en-US" sz="1800" b="1" dirty="0">
                    <a:latin typeface="Arial" pitchFamily="34" charset="0"/>
                  </a:rPr>
                  <a:t>1.3%)</a:t>
                </a:r>
                <a:endParaRPr lang="en-US" dirty="0"/>
              </a:p>
            </p:txBody>
          </p:sp>
          <p:grpSp>
            <p:nvGrpSpPr>
              <p:cNvPr id="12308" name="Group 44"/>
              <p:cNvGrpSpPr>
                <a:grpSpLocks/>
              </p:cNvGrpSpPr>
              <p:nvPr/>
            </p:nvGrpSpPr>
            <p:grpSpPr bwMode="auto">
              <a:xfrm>
                <a:off x="1237" y="2953"/>
                <a:ext cx="662" cy="233"/>
                <a:chOff x="1436" y="3059"/>
                <a:chExt cx="663" cy="233"/>
              </a:xfrm>
            </p:grpSpPr>
            <p:sp>
              <p:nvSpPr>
                <p:cNvPr id="12318" name="Line 45"/>
                <p:cNvSpPr>
                  <a:spLocks noChangeShapeType="1"/>
                </p:cNvSpPr>
                <p:nvPr/>
              </p:nvSpPr>
              <p:spPr bwMode="auto">
                <a:xfrm flipH="1" flipV="1">
                  <a:off x="1499" y="3082"/>
                  <a:ext cx="569" cy="179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19" name="Oval 46"/>
                <p:cNvSpPr>
                  <a:spLocks noChangeArrowheads="1"/>
                </p:cNvSpPr>
                <p:nvPr/>
              </p:nvSpPr>
              <p:spPr bwMode="auto">
                <a:xfrm>
                  <a:off x="2038" y="3231"/>
                  <a:ext cx="61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20" name="Freeform 47"/>
                <p:cNvSpPr>
                  <a:spLocks/>
                </p:cNvSpPr>
                <p:nvPr/>
              </p:nvSpPr>
              <p:spPr bwMode="auto">
                <a:xfrm>
                  <a:off x="1436" y="3059"/>
                  <a:ext cx="105" cy="64"/>
                </a:xfrm>
                <a:custGeom>
                  <a:avLst/>
                  <a:gdLst>
                    <a:gd name="T0" fmla="*/ 105 w 105"/>
                    <a:gd name="T1" fmla="*/ 0 h 64"/>
                    <a:gd name="T2" fmla="*/ 0 w 105"/>
                    <a:gd name="T3" fmla="*/ 2 h 64"/>
                    <a:gd name="T4" fmla="*/ 84 w 105"/>
                    <a:gd name="T5" fmla="*/ 64 h 64"/>
                    <a:gd name="T6" fmla="*/ 65 w 105"/>
                    <a:gd name="T7" fmla="*/ 23 h 64"/>
                    <a:gd name="T8" fmla="*/ 105 w 105"/>
                    <a:gd name="T9" fmla="*/ 0 h 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" h="64">
                      <a:moveTo>
                        <a:pt x="105" y="0"/>
                      </a:moveTo>
                      <a:lnTo>
                        <a:pt x="0" y="2"/>
                      </a:lnTo>
                      <a:lnTo>
                        <a:pt x="84" y="64"/>
                      </a:lnTo>
                      <a:lnTo>
                        <a:pt x="65" y="23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2309" name="Rectangle 49"/>
              <p:cNvSpPr>
                <a:spLocks noChangeArrowheads="1"/>
              </p:cNvSpPr>
              <p:nvPr/>
            </p:nvSpPr>
            <p:spPr bwMode="auto">
              <a:xfrm>
                <a:off x="205" y="2647"/>
                <a:ext cx="84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0" hangingPunct="0"/>
                <a:r>
                  <a:rPr lang="hu-HU" sz="1800" b="1" dirty="0" smtClean="0">
                    <a:latin typeface="Arial" pitchFamily="34" charset="0"/>
                  </a:rPr>
                  <a:t>Épület-</a:t>
                </a:r>
              </a:p>
              <a:p>
                <a:pPr algn="ctr" eaLnBrk="0" hangingPunct="0"/>
                <a:r>
                  <a:rPr lang="hu-HU" b="1" dirty="0" smtClean="0">
                    <a:latin typeface="Arial" pitchFamily="34" charset="0"/>
                  </a:rPr>
                  <a:t>üzemeltetés</a:t>
                </a:r>
                <a:endParaRPr lang="en-US" sz="1800" b="1" dirty="0">
                  <a:latin typeface="Arial" pitchFamily="34" charset="0"/>
                </a:endParaRPr>
              </a:p>
              <a:p>
                <a:pPr algn="ctr" eaLnBrk="0" hangingPunct="0"/>
                <a:r>
                  <a:rPr lang="en-US" sz="1800" b="1" dirty="0">
                    <a:latin typeface="Arial" pitchFamily="34" charset="0"/>
                  </a:rPr>
                  <a:t>(10.2%)</a:t>
                </a:r>
              </a:p>
            </p:txBody>
          </p:sp>
          <p:grpSp>
            <p:nvGrpSpPr>
              <p:cNvPr id="12310" name="Group 54"/>
              <p:cNvGrpSpPr>
                <a:grpSpLocks/>
              </p:cNvGrpSpPr>
              <p:nvPr/>
            </p:nvGrpSpPr>
            <p:grpSpPr bwMode="auto">
              <a:xfrm flipV="1">
                <a:off x="3018" y="3726"/>
                <a:ext cx="471" cy="192"/>
                <a:chOff x="3430" y="2919"/>
                <a:chExt cx="615" cy="162"/>
              </a:xfrm>
            </p:grpSpPr>
            <p:sp>
              <p:nvSpPr>
                <p:cNvPr id="1231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460" y="2946"/>
                  <a:ext cx="520" cy="104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16" name="Oval 56"/>
                <p:cNvSpPr>
                  <a:spLocks noChangeArrowheads="1"/>
                </p:cNvSpPr>
                <p:nvPr/>
              </p:nvSpPr>
              <p:spPr bwMode="auto">
                <a:xfrm>
                  <a:off x="3430" y="3020"/>
                  <a:ext cx="61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17" name="Freeform 57"/>
                <p:cNvSpPr>
                  <a:spLocks/>
                </p:cNvSpPr>
                <p:nvPr/>
              </p:nvSpPr>
              <p:spPr bwMode="auto">
                <a:xfrm>
                  <a:off x="3942" y="2919"/>
                  <a:ext cx="103" cy="66"/>
                </a:xfrm>
                <a:custGeom>
                  <a:avLst/>
                  <a:gdLst>
                    <a:gd name="T0" fmla="*/ 12 w 103"/>
                    <a:gd name="T1" fmla="*/ 66 h 66"/>
                    <a:gd name="T2" fmla="*/ 103 w 103"/>
                    <a:gd name="T3" fmla="*/ 14 h 66"/>
                    <a:gd name="T4" fmla="*/ 0 w 103"/>
                    <a:gd name="T5" fmla="*/ 0 h 66"/>
                    <a:gd name="T6" fmla="*/ 36 w 103"/>
                    <a:gd name="T7" fmla="*/ 27 h 66"/>
                    <a:gd name="T8" fmla="*/ 12 w 103"/>
                    <a:gd name="T9" fmla="*/ 66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3" h="66">
                      <a:moveTo>
                        <a:pt x="12" y="66"/>
                      </a:moveTo>
                      <a:lnTo>
                        <a:pt x="103" y="14"/>
                      </a:lnTo>
                      <a:lnTo>
                        <a:pt x="0" y="0"/>
                      </a:lnTo>
                      <a:lnTo>
                        <a:pt x="36" y="27"/>
                      </a:lnTo>
                      <a:lnTo>
                        <a:pt x="12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12311" name="Group 58"/>
              <p:cNvGrpSpPr>
                <a:grpSpLocks/>
              </p:cNvGrpSpPr>
              <p:nvPr/>
            </p:nvGrpSpPr>
            <p:grpSpPr bwMode="auto">
              <a:xfrm flipV="1">
                <a:off x="1194" y="3671"/>
                <a:ext cx="1238" cy="151"/>
                <a:chOff x="1436" y="3059"/>
                <a:chExt cx="663" cy="233"/>
              </a:xfrm>
            </p:grpSpPr>
            <p:sp>
              <p:nvSpPr>
                <p:cNvPr id="12312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1499" y="3082"/>
                  <a:ext cx="569" cy="179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13" name="Oval 60"/>
                <p:cNvSpPr>
                  <a:spLocks noChangeArrowheads="1"/>
                </p:cNvSpPr>
                <p:nvPr/>
              </p:nvSpPr>
              <p:spPr bwMode="auto">
                <a:xfrm>
                  <a:off x="2038" y="3231"/>
                  <a:ext cx="61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314" name="Freeform 61"/>
                <p:cNvSpPr>
                  <a:spLocks/>
                </p:cNvSpPr>
                <p:nvPr/>
              </p:nvSpPr>
              <p:spPr bwMode="auto">
                <a:xfrm>
                  <a:off x="1436" y="3059"/>
                  <a:ext cx="105" cy="64"/>
                </a:xfrm>
                <a:custGeom>
                  <a:avLst/>
                  <a:gdLst>
                    <a:gd name="T0" fmla="*/ 105 w 105"/>
                    <a:gd name="T1" fmla="*/ 0 h 64"/>
                    <a:gd name="T2" fmla="*/ 0 w 105"/>
                    <a:gd name="T3" fmla="*/ 2 h 64"/>
                    <a:gd name="T4" fmla="*/ 84 w 105"/>
                    <a:gd name="T5" fmla="*/ 64 h 64"/>
                    <a:gd name="T6" fmla="*/ 65 w 105"/>
                    <a:gd name="T7" fmla="*/ 23 h 64"/>
                    <a:gd name="T8" fmla="*/ 105 w 105"/>
                    <a:gd name="T9" fmla="*/ 0 h 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5" h="64">
                      <a:moveTo>
                        <a:pt x="105" y="0"/>
                      </a:moveTo>
                      <a:lnTo>
                        <a:pt x="0" y="2"/>
                      </a:lnTo>
                      <a:lnTo>
                        <a:pt x="84" y="64"/>
                      </a:lnTo>
                      <a:lnTo>
                        <a:pt x="65" y="23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2307" name="Rectangle 43"/>
              <p:cNvSpPr>
                <a:spLocks noChangeArrowheads="1"/>
              </p:cNvSpPr>
              <p:nvPr/>
            </p:nvSpPr>
            <p:spPr bwMode="auto">
              <a:xfrm>
                <a:off x="144" y="3543"/>
                <a:ext cx="1139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hu-HU" sz="1800" b="1" dirty="0" smtClean="0">
                    <a:latin typeface="Arial" pitchFamily="34" charset="0"/>
                  </a:rPr>
                  <a:t>Üzleti/</a:t>
                </a:r>
                <a:r>
                  <a:rPr lang="hu-HU" sz="1800" b="1" dirty="0" err="1" smtClean="0">
                    <a:latin typeface="Arial" pitchFamily="34" charset="0"/>
                  </a:rPr>
                  <a:t>bussiness</a:t>
                </a:r>
                <a:endParaRPr lang="hu-HU" sz="1800" b="1" dirty="0" smtClean="0">
                  <a:latin typeface="Arial" pitchFamily="34" charset="0"/>
                </a:endParaRPr>
              </a:p>
              <a:p>
                <a:pPr algn="ctr" eaLnBrk="0" hangingPunct="0"/>
                <a:r>
                  <a:rPr lang="hu-HU" b="1" dirty="0" smtClean="0">
                    <a:latin typeface="Arial" pitchFamily="34" charset="0"/>
                  </a:rPr>
                  <a:t>tevékenység</a:t>
                </a:r>
                <a:endParaRPr lang="en-US" sz="1800" b="1" dirty="0">
                  <a:latin typeface="Arial" pitchFamily="34" charset="0"/>
                </a:endParaRPr>
              </a:p>
              <a:p>
                <a:pPr algn="ctr" eaLnBrk="0" hangingPunct="0"/>
                <a:r>
                  <a:rPr lang="en-US" sz="1800" b="1" dirty="0">
                    <a:latin typeface="Arial" pitchFamily="34" charset="0"/>
                  </a:rPr>
                  <a:t>(9.9%)</a:t>
                </a:r>
              </a:p>
            </p:txBody>
          </p:sp>
        </p:grpSp>
        <p:sp>
          <p:nvSpPr>
            <p:cNvPr id="12300" name="Rectangle 27"/>
            <p:cNvSpPr>
              <a:spLocks noChangeArrowheads="1"/>
            </p:cNvSpPr>
            <p:nvPr/>
          </p:nvSpPr>
          <p:spPr bwMode="auto">
            <a:xfrm>
              <a:off x="1939" y="1447"/>
              <a:ext cx="90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hu-HU" sz="1800" b="1" dirty="0" smtClean="0">
                  <a:solidFill>
                    <a:srgbClr val="000000"/>
                  </a:solidFill>
                  <a:latin typeface="Arial" pitchFamily="34" charset="0"/>
                </a:rPr>
                <a:t>Más források</a:t>
              </a:r>
              <a:endParaRPr lang="en-US" sz="18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Arial" pitchFamily="34" charset="0"/>
                </a:rPr>
                <a:t>(62.7%)</a:t>
              </a:r>
            </a:p>
          </p:txBody>
        </p:sp>
      </p:grpSp>
      <p:sp>
        <p:nvSpPr>
          <p:cNvPr id="12296" name="Rectangle 50"/>
          <p:cNvSpPr>
            <a:spLocks noChangeArrowheads="1"/>
          </p:cNvSpPr>
          <p:nvPr/>
        </p:nvSpPr>
        <p:spPr bwMode="auto">
          <a:xfrm>
            <a:off x="915988" y="4476750"/>
            <a:ext cx="190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800" b="1">
                <a:latin typeface="Arial" pitchFamily="34" charset="0"/>
              </a:rPr>
              <a:t>   </a:t>
            </a:r>
            <a:endParaRPr lang="en-US"/>
          </a:p>
        </p:txBody>
      </p:sp>
      <p:sp>
        <p:nvSpPr>
          <p:cNvPr id="12297" name="Rectangle 51"/>
          <p:cNvSpPr>
            <a:spLocks noChangeArrowheads="1"/>
          </p:cNvSpPr>
          <p:nvPr/>
        </p:nvSpPr>
        <p:spPr bwMode="auto">
          <a:xfrm>
            <a:off x="147638" y="2159000"/>
            <a:ext cx="21336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478696" y="476672"/>
            <a:ext cx="295082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eaLnBrk="0" hangingPunct="0"/>
            <a:r>
              <a:rPr lang="hu-H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</a:rPr>
              <a:t>Építési és fenntartási tevékenységhez köthető a CO</a:t>
            </a:r>
            <a:r>
              <a:rPr lang="hu-HU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</a:rPr>
              <a:t>2</a:t>
            </a:r>
            <a:r>
              <a:rPr lang="hu-H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</a:rPr>
              <a:t> kibocsájtás mintegy 37%-a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79978" y="482749"/>
            <a:ext cx="5140494" cy="136207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 globális építési szektor CO</a:t>
            </a:r>
            <a:r>
              <a:rPr lang="hu-HU" sz="2000" dirty="0" smtClean="0"/>
              <a:t>2</a:t>
            </a:r>
            <a:r>
              <a:rPr lang="hu-HU" sz="2800" dirty="0" smtClean="0"/>
              <a:t> kibocsájtása</a:t>
            </a:r>
            <a:br>
              <a:rPr lang="hu-HU" sz="2800" dirty="0" smtClean="0"/>
            </a:br>
            <a:r>
              <a:rPr lang="hu-HU" sz="2000" dirty="0" smtClean="0"/>
              <a:t>(szén egyenértékre számítva)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228184" y="4941168"/>
            <a:ext cx="2530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r>
              <a:rPr lang="hu-H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MS Mincho" pitchFamily="49" charset="-128"/>
              </a:rPr>
              <a:t>Forrás: </a:t>
            </a:r>
          </a:p>
          <a:p>
            <a:pPr>
              <a:tabLst>
                <a:tab pos="2743200" algn="ctr"/>
                <a:tab pos="5486400" algn="r"/>
              </a:tabLst>
            </a:pPr>
            <a:r>
              <a:rPr lang="en-US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MS Mincho" pitchFamily="49" charset="-128"/>
              </a:rPr>
              <a:t>The UNEP-International Environment </a:t>
            </a:r>
            <a:endParaRPr lang="hu-HU" altLang="ja-JP" sz="1200" dirty="0" smtClean="0">
              <a:solidFill>
                <a:schemeClr val="accent6">
                  <a:lumMod val="60000"/>
                  <a:lumOff val="40000"/>
                </a:schemeClr>
              </a:solidFill>
              <a:ea typeface="MS Mincho" pitchFamily="49" charset="-128"/>
            </a:endParaRPr>
          </a:p>
          <a:p>
            <a:pPr>
              <a:tabLst>
                <a:tab pos="2743200" algn="ctr"/>
                <a:tab pos="5486400" algn="r"/>
              </a:tabLst>
            </a:pPr>
            <a:r>
              <a:rPr lang="en-US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MS Mincho" pitchFamily="49" charset="-128"/>
              </a:rPr>
              <a:t>Technology Centre (IETC)</a:t>
            </a:r>
          </a:p>
          <a:p>
            <a:pPr eaLnBrk="0" hangingPunct="0">
              <a:tabLst>
                <a:tab pos="2743200" algn="ctr"/>
                <a:tab pos="5486400" algn="r"/>
              </a:tabLst>
            </a:pPr>
            <a:r>
              <a:rPr lang="en-US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MS Mincho" pitchFamily="49" charset="-128"/>
              </a:rPr>
              <a:t>Copyright © 2003 UNEP-IETC</a:t>
            </a:r>
          </a:p>
        </p:txBody>
      </p:sp>
    </p:spTree>
    <p:extLst>
      <p:ext uri="{BB962C8B-B14F-4D97-AF65-F5344CB8AC3E}">
        <p14:creationId xmlns:p14="http://schemas.microsoft.com/office/powerpoint/2010/main" val="42117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7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Merre tartunk?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11</a:t>
            </a:fld>
            <a:endParaRPr lang="hu-HU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9" name="Szövegdoboz 8"/>
            <p:cNvSpPr txBox="1"/>
            <p:nvPr/>
          </p:nvSpPr>
          <p:spPr>
            <a:xfrm>
              <a:off x="4986919" y="2689756"/>
              <a:ext cx="247248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TERMÉSZETI</a:t>
              </a:r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06" y="404664"/>
            <a:ext cx="1611352" cy="161135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072454" y="2564904"/>
            <a:ext cx="5163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tudatos</a:t>
            </a:r>
            <a:endParaRPr lang="hu-HU" sz="36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hu-HU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környezet</a:t>
            </a:r>
            <a:endParaRPr lang="hu-HU" sz="40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hu-HU" sz="4800" dirty="0" smtClean="0"/>
              <a:t>gazdálkodás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15066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FENNTARTHATÓSÁG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12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3707904" y="338993"/>
            <a:ext cx="4468695" cy="5022029"/>
            <a:chOff x="3707904" y="338993"/>
            <a:chExt cx="4468695" cy="5022029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431">
              <a:off x="4350202" y="3635183"/>
              <a:ext cx="1734512" cy="1725839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6492631" y="3654020"/>
              <a:ext cx="1679769" cy="1688167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1752518"/>
              <a:ext cx="1672291" cy="1676482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55" y="338993"/>
              <a:ext cx="1763010" cy="1793863"/>
            </a:xfrm>
            <a:prstGeom prst="rect">
              <a:avLst/>
            </a:prstGeom>
          </p:spPr>
        </p:pic>
      </p:grpSp>
      <p:pic>
        <p:nvPicPr>
          <p:cNvPr id="20" name="Kép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7939">
            <a:off x="6898365" y="1679315"/>
            <a:ext cx="1683973" cy="1709233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986918" y="2689756"/>
            <a:ext cx="247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TELEPÜLÉS</a:t>
            </a:r>
          </a:p>
        </p:txBody>
      </p:sp>
    </p:spTree>
    <p:extLst>
      <p:ext uri="{BB962C8B-B14F-4D97-AF65-F5344CB8AC3E}">
        <p14:creationId xmlns:p14="http://schemas.microsoft.com/office/powerpoint/2010/main" val="2027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49000" y="14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6827E-6 L -0.16527 0.056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4" y="28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13</a:t>
            </a:fld>
            <a:endParaRPr lang="hu-HU"/>
          </a:p>
        </p:txBody>
      </p:sp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FENNTARTHATÓ TELEPÜLÉS</a:t>
            </a:r>
            <a:endParaRPr lang="hu-HU" sz="2800" dirty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4965999" y="1671945"/>
            <a:ext cx="2519524" cy="2482289"/>
            <a:chOff x="4965999" y="1671945"/>
            <a:chExt cx="2519524" cy="2482289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4986918" y="2689756"/>
              <a:ext cx="247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 smtClean="0"/>
                <a:t>TELEPÜLÉS</a:t>
              </a:r>
            </a:p>
          </p:txBody>
        </p:sp>
      </p:grpSp>
      <p:sp>
        <p:nvSpPr>
          <p:cNvPr id="11" name="Ellipszis 10"/>
          <p:cNvSpPr/>
          <p:nvPr/>
        </p:nvSpPr>
        <p:spPr>
          <a:xfrm>
            <a:off x="3131840" y="1712662"/>
            <a:ext cx="2520280" cy="2436418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0" h="2540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417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2183E-6 L 0.22083 -0.25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városi jelenség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14</a:t>
            </a:fld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1" name="Szövegdoboz 10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252244" y="3880633"/>
            <a:ext cx="1275798" cy="1290280"/>
            <a:chOff x="4965999" y="1671945"/>
            <a:chExt cx="2519524" cy="2482289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14" name="Szövegdoboz 13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/>
                <a:t>TELEPÜLÉS</a:t>
              </a:r>
            </a:p>
          </p:txBody>
        </p:sp>
      </p:grp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38" y="1045627"/>
            <a:ext cx="7130842" cy="511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élhető település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15</a:t>
            </a:fld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1" name="Szövegdoboz 10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252244" y="3880633"/>
            <a:ext cx="1275798" cy="1290280"/>
            <a:chOff x="4965999" y="1671945"/>
            <a:chExt cx="2519524" cy="2482289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14" name="Szövegdoboz 13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/>
                <a:t>TELEPÜLÉS</a:t>
              </a:r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4622"/>
            <a:ext cx="7344816" cy="528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3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128792" cy="85010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résztvevő/tudatos település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16</a:t>
            </a:fld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1" name="Szövegdoboz 10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252244" y="3880633"/>
            <a:ext cx="1275798" cy="1290280"/>
            <a:chOff x="4965999" y="1671945"/>
            <a:chExt cx="2519524" cy="2482289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14" name="Szövegdoboz 13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/>
                <a:t>TELEPÜLÉS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94" y="1052737"/>
            <a:ext cx="7092388" cy="510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23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Merre tartunk?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17</a:t>
            </a:fld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252244" y="3880633"/>
            <a:ext cx="1275798" cy="1290280"/>
            <a:chOff x="4965999" y="1671945"/>
            <a:chExt cx="2519524" cy="2482289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13" name="Szövegdoboz 12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/>
                <a:t>TELEPÜLÉS</a:t>
              </a:r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06" y="404664"/>
            <a:ext cx="1611352" cy="161135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072454" y="2564904"/>
            <a:ext cx="51638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egyensúly a</a:t>
            </a:r>
          </a:p>
          <a:p>
            <a:pPr algn="ctr"/>
            <a:r>
              <a:rPr lang="hu-HU" sz="4400" dirty="0" smtClean="0"/>
              <a:t>településláncban</a:t>
            </a:r>
            <a:endParaRPr lang="hu-HU" sz="4400" dirty="0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1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FENNTARTHATÓSÁG</a:t>
            </a:r>
            <a:endParaRPr lang="hu-HU" sz="24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18</a:t>
            </a:fld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3707904" y="338993"/>
            <a:ext cx="4887064" cy="5022029"/>
            <a:chOff x="3707904" y="338993"/>
            <a:chExt cx="4887064" cy="5022029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431">
              <a:off x="4350202" y="3635183"/>
              <a:ext cx="1734512" cy="1725839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1752518"/>
              <a:ext cx="1672291" cy="1676482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55" y="338993"/>
              <a:ext cx="1763010" cy="1793863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6898365" y="1679315"/>
              <a:ext cx="1683973" cy="1709233"/>
            </a:xfrm>
            <a:prstGeom prst="rect">
              <a:avLst/>
            </a:prstGeom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2946">
            <a:off x="6492631" y="3627542"/>
            <a:ext cx="1679769" cy="1688167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986918" y="2600832"/>
            <a:ext cx="247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ÉPÜLET</a:t>
            </a:r>
          </a:p>
        </p:txBody>
      </p:sp>
    </p:spTree>
    <p:extLst>
      <p:ext uri="{BB962C8B-B14F-4D97-AF65-F5344CB8AC3E}">
        <p14:creationId xmlns:p14="http://schemas.microsoft.com/office/powerpoint/2010/main" val="37378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49000" y="14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8529E-7 L -0.12083 -0.229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-114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19</a:t>
            </a:fld>
            <a:endParaRPr lang="hu-HU"/>
          </a:p>
        </p:txBody>
      </p:sp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1969368" y="274638"/>
            <a:ext cx="6851104" cy="99412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FENNTARTHATÓ ÉPÜLET</a:t>
            </a:r>
            <a:endParaRPr lang="hu-HU" sz="2800" dirty="0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4969044" y="1640427"/>
            <a:ext cx="2510578" cy="2498090"/>
            <a:chOff x="4969044" y="1640427"/>
            <a:chExt cx="2510578" cy="2498090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4975288" y="1634183"/>
              <a:ext cx="2498090" cy="2510578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4986918" y="2600832"/>
              <a:ext cx="247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 smtClean="0"/>
                <a:t>ÉPÜLET</a:t>
              </a:r>
            </a:p>
          </p:txBody>
        </p:sp>
      </p:grpSp>
      <p:sp>
        <p:nvSpPr>
          <p:cNvPr id="10" name="Ellipszis 9"/>
          <p:cNvSpPr/>
          <p:nvPr/>
        </p:nvSpPr>
        <p:spPr>
          <a:xfrm>
            <a:off x="3162749" y="1844824"/>
            <a:ext cx="2417363" cy="255575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0" h="2540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54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43201E-6 L 0.19722 -0.24653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6010945" cy="1362075"/>
          </a:xfrm>
        </p:spPr>
        <p:txBody>
          <a:bodyPr/>
          <a:lstStyle/>
          <a:p>
            <a:r>
              <a:rPr lang="hu-HU" dirty="0" smtClean="0"/>
              <a:t>a jövő kutatása…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483768" y="1196752"/>
            <a:ext cx="46805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A világpiacon nagyságrendileg </a:t>
            </a:r>
          </a:p>
          <a:p>
            <a:r>
              <a:rPr lang="hu-HU" sz="2800" b="1" dirty="0" smtClean="0"/>
              <a:t>		öt darab</a:t>
            </a:r>
          </a:p>
          <a:p>
            <a:r>
              <a:rPr lang="hu-HU" sz="2800" b="1" dirty="0" smtClean="0"/>
              <a:t>számítógép lesz értékesíthető. </a:t>
            </a:r>
          </a:p>
          <a:p>
            <a:pPr algn="r"/>
            <a:r>
              <a:rPr lang="hu-HU" i="1" dirty="0" smtClean="0"/>
              <a:t>Th. Watson </a:t>
            </a:r>
          </a:p>
          <a:p>
            <a:pPr algn="r"/>
            <a:r>
              <a:rPr lang="hu-HU" i="1" dirty="0" smtClean="0"/>
              <a:t>fejlesztőmérnök, IBM</a:t>
            </a:r>
          </a:p>
          <a:p>
            <a:pPr algn="r"/>
            <a:r>
              <a:rPr lang="hu-HU" i="1" dirty="0" smtClean="0"/>
              <a:t>1943</a:t>
            </a:r>
          </a:p>
          <a:p>
            <a:pPr algn="ctr"/>
            <a:endParaRPr lang="hu-HU" sz="2000" b="1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1828" y="2924944"/>
            <a:ext cx="3151828" cy="21915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3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285 -1.11111E-6 C 0.01632 -0.03171 0.05607 -0.00694 0.09045 -0.00579 C 0.11962 -0.00185 0.14861 0.00486 0.17708 0.00903 C 0.19739 0.01644 0.21736 0.02963 0.23785 0.03634 C 0.27621 0.04884 0.31944 0.04722 0.3585 0.05116 C 0.37326 0.05533 0.38837 0.0632 0.40364 0.0662 C 0.46007 0.07732 0.46805 0.07384 0.54323 0.07847 C 0.5743 0.10417 0.61146 0.11065 0.646 0.11435 C 0.68541 0.11806 0.72847 0.12107 0.76823 0.12361 C 0.78871 0.1213 0.80868 0.1206 0.82934 0.11736 C 0.86406 0.11111 0.90017 0.08935 0.9342 0.07546 C 0.9408 0.06736 0.94739 0.06713 0.95521 0.0632 C 0.96632 0.05764 0.9783 0.05 0.98958 0.04514 C 1.00416 0.03935 1.02014 0.03982 1.03541 0.03634 C 1.04705 0.02593 1.06007 0.01968 1.07205 0.00903 C 1.08993 -0.00694 1.10347 -0.03426 1.12239 -0.04815 C 1.16857 -0.08217 1.21684 -0.10602 1.26684 -0.11412 C 1.3033 -0.12847 1.33698 -0.13842 1.37344 -0.14676 C 1.38802 -0.15023 1.4026 -0.1588 1.41719 -0.1588 " pathEditMode="relative" rAng="0" ptsTypes="ffffffffffffffffffA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93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Átgondolt igények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20</a:t>
            </a:fld>
            <a:endParaRPr lang="hu-HU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252244" y="3933056"/>
            <a:ext cx="1275798" cy="1290280"/>
            <a:chOff x="4965999" y="1671945"/>
            <a:chExt cx="2519524" cy="2482289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20" name="Szövegdoboz 19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chemeClr val="tx1">
                      <a:lumMod val="50000"/>
                    </a:schemeClr>
                  </a:solidFill>
                </a:rPr>
                <a:t>TELEPÜLÉS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262837" y="2609974"/>
            <a:ext cx="1265206" cy="1251074"/>
            <a:chOff x="4969044" y="1640427"/>
            <a:chExt cx="2510578" cy="2498090"/>
          </a:xfrm>
        </p:grpSpPr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4975288" y="1634183"/>
              <a:ext cx="2498090" cy="2510578"/>
            </a:xfrm>
            <a:prstGeom prst="rect">
              <a:avLst/>
            </a:prstGeom>
          </p:spPr>
        </p:pic>
        <p:sp>
          <p:nvSpPr>
            <p:cNvPr id="23" name="Szövegdoboz 22"/>
            <p:cNvSpPr txBox="1"/>
            <p:nvPr/>
          </p:nvSpPr>
          <p:spPr>
            <a:xfrm>
              <a:off x="4986919" y="2600833"/>
              <a:ext cx="2472483" cy="61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ÉPÜLET</a:t>
              </a: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71640"/>
            <a:ext cx="5904656" cy="460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36" y="3164849"/>
            <a:ext cx="3005429" cy="337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Fenntartható tervezés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21</a:t>
            </a:fld>
            <a:endParaRPr lang="hu-HU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252244" y="3933056"/>
            <a:ext cx="1275798" cy="1290280"/>
            <a:chOff x="4965999" y="1671945"/>
            <a:chExt cx="2519524" cy="2482289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20" name="Szövegdoboz 19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chemeClr val="tx1">
                      <a:lumMod val="50000"/>
                    </a:schemeClr>
                  </a:solidFill>
                </a:rPr>
                <a:t>TELEPÜLÉS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262837" y="2609974"/>
            <a:ext cx="1265206" cy="1251074"/>
            <a:chOff x="4969044" y="1640427"/>
            <a:chExt cx="2510578" cy="2498090"/>
          </a:xfrm>
        </p:grpSpPr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4975288" y="1634183"/>
              <a:ext cx="2498090" cy="2510578"/>
            </a:xfrm>
            <a:prstGeom prst="rect">
              <a:avLst/>
            </a:prstGeom>
          </p:spPr>
        </p:pic>
        <p:sp>
          <p:nvSpPr>
            <p:cNvPr id="23" name="Szövegdoboz 22"/>
            <p:cNvSpPr txBox="1"/>
            <p:nvPr/>
          </p:nvSpPr>
          <p:spPr>
            <a:xfrm>
              <a:off x="4986919" y="2600833"/>
              <a:ext cx="2472483" cy="61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ÉPÜLET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75892"/>
            <a:ext cx="6480720" cy="501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 rot="16200000">
            <a:off x="7078790" y="4324621"/>
            <a:ext cx="331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/>
              <a:t>Ertsey</a:t>
            </a:r>
            <a:r>
              <a:rPr lang="hu-HU" b="1" dirty="0" smtClean="0"/>
              <a:t> Attila: Autonóm Ház terve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84558"/>
            <a:ext cx="4099692" cy="268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38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128792" cy="850106"/>
          </a:xfrm>
        </p:spPr>
        <p:txBody>
          <a:bodyPr/>
          <a:lstStyle/>
          <a:p>
            <a:r>
              <a:rPr lang="hu-HU" dirty="0" smtClean="0"/>
              <a:t>Komplex épülettervezés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22</a:t>
            </a:fld>
            <a:endParaRPr lang="hu-HU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252244" y="3933056"/>
            <a:ext cx="1275798" cy="1290280"/>
            <a:chOff x="4965999" y="1671945"/>
            <a:chExt cx="2519524" cy="2482289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20" name="Szövegdoboz 19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chemeClr val="tx1">
                      <a:lumMod val="50000"/>
                    </a:schemeClr>
                  </a:solidFill>
                </a:rPr>
                <a:t>TELEPÜLÉS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262837" y="2609974"/>
            <a:ext cx="1265206" cy="1251074"/>
            <a:chOff x="4969044" y="1640427"/>
            <a:chExt cx="2510578" cy="2498090"/>
          </a:xfrm>
        </p:grpSpPr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4975288" y="1634183"/>
              <a:ext cx="2498090" cy="2510578"/>
            </a:xfrm>
            <a:prstGeom prst="rect">
              <a:avLst/>
            </a:prstGeom>
          </p:spPr>
        </p:pic>
        <p:sp>
          <p:nvSpPr>
            <p:cNvPr id="23" name="Szövegdoboz 22"/>
            <p:cNvSpPr txBox="1"/>
            <p:nvPr/>
          </p:nvSpPr>
          <p:spPr>
            <a:xfrm>
              <a:off x="4986919" y="2600833"/>
              <a:ext cx="2472483" cy="61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ÉPÜLET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 b="789"/>
          <a:stretch/>
        </p:blipFill>
        <p:spPr bwMode="auto">
          <a:xfrm>
            <a:off x="1675234" y="1059313"/>
            <a:ext cx="4912990" cy="532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606983" y="1052736"/>
            <a:ext cx="23855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/>
              <a:t>Monte </a:t>
            </a:r>
            <a:r>
              <a:rPr lang="hu-HU" sz="1600" b="1" dirty="0" smtClean="0"/>
              <a:t>Rosa menedékház </a:t>
            </a:r>
            <a:endParaRPr lang="hu-HU" sz="1600" b="1" dirty="0"/>
          </a:p>
          <a:p>
            <a:r>
              <a:rPr lang="hu-HU" sz="1600" dirty="0" smtClean="0"/>
              <a:t>Prof</a:t>
            </a:r>
            <a:r>
              <a:rPr lang="hu-HU" sz="1600" dirty="0"/>
              <a:t>. Andrea </a:t>
            </a:r>
            <a:r>
              <a:rPr lang="hu-HU" sz="1600" dirty="0" err="1" smtClean="0"/>
              <a:t>Deplazes</a:t>
            </a:r>
            <a:r>
              <a:rPr lang="hu-HU" sz="1600" dirty="0"/>
              <a:t/>
            </a:r>
            <a:br>
              <a:rPr lang="hu-HU" sz="1600" dirty="0"/>
            </a:br>
            <a:r>
              <a:rPr lang="hu-HU" sz="1600" dirty="0" err="1" smtClean="0"/>
              <a:t>Studio</a:t>
            </a:r>
            <a:r>
              <a:rPr lang="hu-HU" sz="1600" dirty="0" smtClean="0"/>
              <a:t> </a:t>
            </a:r>
            <a:r>
              <a:rPr lang="hu-HU" sz="1600" dirty="0"/>
              <a:t>Monte </a:t>
            </a:r>
            <a:r>
              <a:rPr lang="hu-HU" sz="1600" dirty="0" smtClean="0"/>
              <a:t>Rosa</a:t>
            </a:r>
          </a:p>
          <a:p>
            <a:r>
              <a:rPr lang="hu-HU" sz="1600" dirty="0" err="1" smtClean="0"/>
              <a:t>Departement</a:t>
            </a:r>
            <a:r>
              <a:rPr lang="hu-HU" sz="1600" dirty="0" smtClean="0"/>
              <a:t> </a:t>
            </a:r>
            <a:r>
              <a:rPr lang="hu-HU" sz="1600" dirty="0" err="1" smtClean="0"/>
              <a:t>Architektur</a:t>
            </a:r>
            <a:endParaRPr lang="hu-HU" sz="1600" dirty="0" smtClean="0"/>
          </a:p>
          <a:p>
            <a:r>
              <a:rPr lang="hu-HU" sz="1600" b="1" dirty="0" smtClean="0"/>
              <a:t>ETH </a:t>
            </a:r>
            <a:r>
              <a:rPr lang="hu-HU" sz="1600" b="1" dirty="0" err="1"/>
              <a:t>Zurich</a:t>
            </a:r>
            <a:endParaRPr lang="hu-HU" sz="1600" b="1" dirty="0"/>
          </a:p>
          <a:p>
            <a:pPr algn="ctr"/>
            <a:endParaRPr lang="hu-HU" sz="2000" b="1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23" y="3717032"/>
            <a:ext cx="3029149" cy="240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9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128792" cy="850106"/>
          </a:xfrm>
        </p:spPr>
        <p:txBody>
          <a:bodyPr/>
          <a:lstStyle/>
          <a:p>
            <a:r>
              <a:rPr lang="hu-HU" dirty="0" smtClean="0"/>
              <a:t>Tudatos használat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23</a:t>
            </a:fld>
            <a:endParaRPr lang="hu-HU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252244" y="3933056"/>
            <a:ext cx="1275798" cy="1290280"/>
            <a:chOff x="4965999" y="1671945"/>
            <a:chExt cx="2519524" cy="2482289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20" name="Szövegdoboz 19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chemeClr val="tx1">
                      <a:lumMod val="50000"/>
                    </a:schemeClr>
                  </a:solidFill>
                </a:rPr>
                <a:t>TELEPÜLÉS</a:t>
              </a: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262837" y="2609974"/>
            <a:ext cx="1265206" cy="1251074"/>
            <a:chOff x="4969044" y="1640427"/>
            <a:chExt cx="2510578" cy="2498090"/>
          </a:xfrm>
        </p:grpSpPr>
        <p:pic>
          <p:nvPicPr>
            <p:cNvPr id="22" name="Kép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4975288" y="1634183"/>
              <a:ext cx="2498090" cy="2510578"/>
            </a:xfrm>
            <a:prstGeom prst="rect">
              <a:avLst/>
            </a:prstGeom>
          </p:spPr>
        </p:pic>
        <p:sp>
          <p:nvSpPr>
            <p:cNvPr id="23" name="Szövegdoboz 22"/>
            <p:cNvSpPr txBox="1"/>
            <p:nvPr/>
          </p:nvSpPr>
          <p:spPr>
            <a:xfrm>
              <a:off x="4986919" y="2600833"/>
              <a:ext cx="2472483" cy="61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ÉPÜLET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3629558"/>
            <a:ext cx="3672407" cy="275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980728"/>
            <a:ext cx="3816424" cy="522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29701"/>
            <a:ext cx="2605253" cy="12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8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272808" cy="85010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Oktatás: </a:t>
            </a:r>
            <a:r>
              <a:rPr lang="hu-HU" dirty="0" err="1" smtClean="0"/>
              <a:t>Solar</a:t>
            </a:r>
            <a:r>
              <a:rPr lang="hu-HU" dirty="0" smtClean="0"/>
              <a:t> </a:t>
            </a:r>
            <a:r>
              <a:rPr lang="hu-HU" dirty="0" err="1" smtClean="0"/>
              <a:t>Decathlon</a:t>
            </a:r>
            <a:r>
              <a:rPr lang="hu-HU" dirty="0" smtClean="0"/>
              <a:t> - BME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24</a:t>
            </a:fld>
            <a:endParaRPr lang="hu-HU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9" name="Szövegdoboz 8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252244" y="3933056"/>
            <a:ext cx="1275798" cy="1290280"/>
            <a:chOff x="4965999" y="1671945"/>
            <a:chExt cx="2519524" cy="2482289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chemeClr val="tx1">
                      <a:lumMod val="50000"/>
                    </a:schemeClr>
                  </a:solidFill>
                </a:rPr>
                <a:t>TELEPÜLÉS</a:t>
              </a: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262837" y="2609974"/>
            <a:ext cx="1265206" cy="1251074"/>
            <a:chOff x="4969044" y="1640427"/>
            <a:chExt cx="2510578" cy="249809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4975288" y="1634183"/>
              <a:ext cx="2498090" cy="2510578"/>
            </a:xfrm>
            <a:prstGeom prst="rect">
              <a:avLst/>
            </a:prstGeom>
          </p:spPr>
        </p:pic>
        <p:sp>
          <p:nvSpPr>
            <p:cNvPr id="15" name="Szövegdoboz 14"/>
            <p:cNvSpPr txBox="1"/>
            <p:nvPr/>
          </p:nvSpPr>
          <p:spPr>
            <a:xfrm>
              <a:off x="4986919" y="2600833"/>
              <a:ext cx="2472483" cy="61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ÉPÜLET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67981"/>
            <a:ext cx="3366929" cy="524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35263"/>
            <a:ext cx="5276872" cy="356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085184"/>
            <a:ext cx="3793604" cy="12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93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Merre tartunk?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25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06" y="404664"/>
            <a:ext cx="1611352" cy="161135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072454" y="2564904"/>
            <a:ext cx="5307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1">
                    <a:lumMod val="65000"/>
                  </a:schemeClr>
                </a:solidFill>
              </a:rPr>
              <a:t>kutatás</a:t>
            </a:r>
            <a:endParaRPr lang="hu-HU" sz="2400" dirty="0">
              <a:solidFill>
                <a:schemeClr val="tx1">
                  <a:lumMod val="65000"/>
                </a:schemeClr>
              </a:solidFill>
            </a:endParaRPr>
          </a:p>
          <a:p>
            <a:pPr algn="ctr"/>
            <a:r>
              <a:rPr lang="hu-HU" sz="4000" dirty="0" smtClean="0">
                <a:solidFill>
                  <a:schemeClr val="tx1">
                    <a:lumMod val="75000"/>
                  </a:schemeClr>
                </a:solidFill>
              </a:rPr>
              <a:t>oktatás</a:t>
            </a:r>
          </a:p>
          <a:p>
            <a:pPr algn="ctr"/>
            <a:r>
              <a:rPr lang="hu-HU" sz="4400" dirty="0" smtClean="0"/>
              <a:t>szemléletformálás</a:t>
            </a:r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25" name="Kép 24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26" name="Szövegdoboz 25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65000"/>
                    </a:schemeClr>
                  </a:solidFill>
                </a:rPr>
                <a:t>TERMÉSZET</a:t>
              </a:r>
            </a:p>
          </p:txBody>
        </p:sp>
      </p:grpSp>
      <p:grpSp>
        <p:nvGrpSpPr>
          <p:cNvPr id="27" name="Csoportba foglalás 26"/>
          <p:cNvGrpSpPr/>
          <p:nvPr/>
        </p:nvGrpSpPr>
        <p:grpSpPr>
          <a:xfrm>
            <a:off x="252244" y="3933056"/>
            <a:ext cx="1275798" cy="1290280"/>
            <a:chOff x="4965999" y="1671945"/>
            <a:chExt cx="2519524" cy="2482289"/>
          </a:xfrm>
        </p:grpSpPr>
        <p:pic>
          <p:nvPicPr>
            <p:cNvPr id="28" name="Kép 27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4984616" y="1653328"/>
              <a:ext cx="2482289" cy="2519524"/>
            </a:xfrm>
            <a:prstGeom prst="rect">
              <a:avLst/>
            </a:prstGeom>
          </p:spPr>
        </p:pic>
        <p:sp>
          <p:nvSpPr>
            <p:cNvPr id="29" name="Szövegdoboz 28"/>
            <p:cNvSpPr txBox="1"/>
            <p:nvPr/>
          </p:nvSpPr>
          <p:spPr>
            <a:xfrm>
              <a:off x="4986917" y="2603988"/>
              <a:ext cx="2472483" cy="65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chemeClr val="tx1">
                      <a:lumMod val="50000"/>
                    </a:schemeClr>
                  </a:solidFill>
                </a:rPr>
                <a:t>TELEPÜLÉS</a:t>
              </a:r>
            </a:p>
          </p:txBody>
        </p:sp>
      </p:grpSp>
      <p:grpSp>
        <p:nvGrpSpPr>
          <p:cNvPr id="30" name="Csoportba foglalás 29"/>
          <p:cNvGrpSpPr/>
          <p:nvPr/>
        </p:nvGrpSpPr>
        <p:grpSpPr>
          <a:xfrm>
            <a:off x="262837" y="2609974"/>
            <a:ext cx="1265206" cy="1251074"/>
            <a:chOff x="4969044" y="1640427"/>
            <a:chExt cx="2510578" cy="2498090"/>
          </a:xfrm>
        </p:grpSpPr>
        <p:pic>
          <p:nvPicPr>
            <p:cNvPr id="31" name="Kép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4975288" y="1634183"/>
              <a:ext cx="2498090" cy="2510578"/>
            </a:xfrm>
            <a:prstGeom prst="rect">
              <a:avLst/>
            </a:prstGeom>
          </p:spPr>
        </p:pic>
        <p:sp>
          <p:nvSpPr>
            <p:cNvPr id="32" name="Szövegdoboz 31"/>
            <p:cNvSpPr txBox="1"/>
            <p:nvPr/>
          </p:nvSpPr>
          <p:spPr>
            <a:xfrm>
              <a:off x="4986919" y="2600833"/>
              <a:ext cx="2472483" cy="614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ÉPÜLET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6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FENNTARTHATÓSÁG</a:t>
            </a:r>
            <a:endParaRPr lang="hu-HU" sz="24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26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3707904" y="338993"/>
            <a:ext cx="4887064" cy="4972517"/>
            <a:chOff x="3707904" y="338993"/>
            <a:chExt cx="4887064" cy="4972517"/>
          </a:xfrm>
        </p:grpSpPr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1752518"/>
              <a:ext cx="1672291" cy="1676482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55" y="338993"/>
              <a:ext cx="1763010" cy="1793863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6898365" y="1679315"/>
              <a:ext cx="1683973" cy="1709233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6492631" y="3627542"/>
              <a:ext cx="1679769" cy="1688167"/>
            </a:xfrm>
            <a:prstGeom prst="rect">
              <a:avLst/>
            </a:prstGeom>
          </p:spPr>
        </p:pic>
      </p:grpSp>
      <p:pic>
        <p:nvPicPr>
          <p:cNvPr id="8" name="Kép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431">
            <a:off x="4350202" y="3613187"/>
            <a:ext cx="1734512" cy="1725839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986918" y="2564904"/>
            <a:ext cx="247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ÉPÍTÉS</a:t>
            </a:r>
          </a:p>
        </p:txBody>
      </p:sp>
    </p:spTree>
    <p:extLst>
      <p:ext uri="{BB962C8B-B14F-4D97-AF65-F5344CB8AC3E}">
        <p14:creationId xmlns:p14="http://schemas.microsoft.com/office/powerpoint/2010/main" val="5736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49000" y="14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88529E-7 L 0.10277 -0.2395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-119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FENNTARTHATÓ ÉPÍTÉS</a:t>
            </a:r>
            <a:endParaRPr lang="hu-HU" sz="28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27</a:t>
            </a:fld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4882621" y="1580344"/>
            <a:ext cx="2590946" cy="2577991"/>
            <a:chOff x="4882621" y="1580344"/>
            <a:chExt cx="2590946" cy="2577991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431">
              <a:off x="4882621" y="1580344"/>
              <a:ext cx="2590946" cy="2577991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4986918" y="2600832"/>
              <a:ext cx="247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 smtClean="0"/>
                <a:t>ÉPÍTÉS</a:t>
              </a:r>
            </a:p>
          </p:txBody>
        </p:sp>
      </p:grpSp>
      <p:sp>
        <p:nvSpPr>
          <p:cNvPr id="11" name="Ellipszis 10"/>
          <p:cNvSpPr/>
          <p:nvPr/>
        </p:nvSpPr>
        <p:spPr>
          <a:xfrm>
            <a:off x="2987824" y="1530294"/>
            <a:ext cx="2664296" cy="266429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0" h="2540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217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9.25069E-8 L 0.18664 -0.25393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építőipari termelés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28</a:t>
            </a:fld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16" name="Kép 1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18" name="Csoportba foglalás 17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0" name="Szövegdoboz 1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21" name="Csoportba foglalás 20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6" name="Szövegdoboz 2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  <p:grpSp>
        <p:nvGrpSpPr>
          <p:cNvPr id="31" name="Csoportba foglalás 30"/>
          <p:cNvGrpSpPr/>
          <p:nvPr/>
        </p:nvGrpSpPr>
        <p:grpSpPr>
          <a:xfrm>
            <a:off x="1680491" y="1196752"/>
            <a:ext cx="6419901" cy="4352184"/>
            <a:chOff x="1680491" y="1268759"/>
            <a:chExt cx="7293108" cy="4640217"/>
          </a:xfrm>
        </p:grpSpPr>
        <p:pic>
          <p:nvPicPr>
            <p:cNvPr id="27" name="Picture 4" descr="C:\Users\w\Documents\w dokumnetumok\cikk, előadás, könyv, oktatás, stb\egyetemi előadások\magyar építőipa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491" y="1268759"/>
              <a:ext cx="7293108" cy="4640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1907704" y="4109381"/>
              <a:ext cx="704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000" b="1" dirty="0" smtClean="0">
                  <a:solidFill>
                    <a:srgbClr val="FF0000"/>
                  </a:solidFill>
                </a:rPr>
                <a:t>2001</a:t>
              </a:r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4732056" y="2060848"/>
              <a:ext cx="704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000" b="1" dirty="0" smtClean="0">
                  <a:solidFill>
                    <a:srgbClr val="FF0000"/>
                  </a:solidFill>
                </a:rPr>
                <a:t>2005</a:t>
              </a:r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8172400" y="4137770"/>
              <a:ext cx="704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000" b="1" dirty="0" smtClean="0">
                  <a:solidFill>
                    <a:srgbClr val="FF0000"/>
                  </a:solidFill>
                </a:rPr>
                <a:t>2010</a:t>
              </a:r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2684164" y="4032608"/>
              <a:ext cx="5471413" cy="557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800" b="1" dirty="0" smtClean="0">
                  <a:solidFill>
                    <a:schemeClr val="accent4">
                      <a:lumMod val="50000"/>
                    </a:schemeClr>
                  </a:solidFill>
                </a:rPr>
                <a:t>Lásd: Wéber László úr előadása</a:t>
              </a:r>
            </a:p>
          </p:txBody>
        </p:sp>
      </p:grpSp>
      <p:cxnSp>
        <p:nvCxnSpPr>
          <p:cNvPr id="34" name="Görbe összekötő 33"/>
          <p:cNvCxnSpPr/>
          <p:nvPr/>
        </p:nvCxnSpPr>
        <p:spPr>
          <a:xfrm flipV="1">
            <a:off x="7956376" y="2708920"/>
            <a:ext cx="1187624" cy="1152128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726"/>
            <a:ext cx="8928992" cy="1671863"/>
          </a:xfrm>
          <a:prstGeom prst="rect">
            <a:avLst/>
          </a:prstGeom>
          <a:noFill/>
          <a:ln w="1111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838" y="5230278"/>
            <a:ext cx="1236650" cy="79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32188" y="6093296"/>
            <a:ext cx="5784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/>
              <a:t>Forrás: </a:t>
            </a:r>
            <a:r>
              <a:rPr lang="hu-HU" sz="1600" dirty="0" err="1" smtClean="0"/>
              <a:t>Construction</a:t>
            </a:r>
            <a:r>
              <a:rPr lang="hu-HU" sz="1600" dirty="0" smtClean="0"/>
              <a:t> </a:t>
            </a:r>
            <a:r>
              <a:rPr lang="hu-HU" sz="1600" dirty="0" err="1" smtClean="0"/>
              <a:t>Industry</a:t>
            </a:r>
            <a:r>
              <a:rPr lang="hu-HU" sz="1600" dirty="0" smtClean="0"/>
              <a:t> </a:t>
            </a:r>
            <a:r>
              <a:rPr lang="hu-HU" sz="1600" dirty="0" err="1" smtClean="0"/>
              <a:t>Council</a:t>
            </a:r>
            <a:r>
              <a:rPr lang="hu-HU" sz="1600" dirty="0" smtClean="0"/>
              <a:t> , UK (2010) </a:t>
            </a:r>
          </a:p>
        </p:txBody>
      </p:sp>
    </p:spTree>
    <p:extLst>
      <p:ext uri="{BB962C8B-B14F-4D97-AF65-F5344CB8AC3E}">
        <p14:creationId xmlns:p14="http://schemas.microsoft.com/office/powerpoint/2010/main" val="954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Fenntartható építés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29</a:t>
            </a:fld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16" name="Kép 1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18" name="Csoportba foglalás 17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0" name="Szövegdoboz 1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21" name="Csoportba foglalás 20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6" name="Szövegdoboz 2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1124744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124744"/>
            <a:ext cx="3871317" cy="516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3933056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67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128792" cy="85010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építés négy értéke a jövőben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744113"/>
            <a:ext cx="747852" cy="74411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339752" y="1196752"/>
            <a:ext cx="66247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alapérték: </a:t>
            </a:r>
          </a:p>
          <a:p>
            <a:r>
              <a:rPr lang="hu-H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 a fenntarthatóság</a:t>
            </a:r>
          </a:p>
          <a:p>
            <a:r>
              <a:rPr lang="hu-HU" sz="2800" dirty="0" smtClean="0"/>
              <a:t>közös értékmérő: </a:t>
            </a:r>
          </a:p>
          <a:p>
            <a:r>
              <a:rPr lang="hu-HU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hu-H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az élettartam-költség</a:t>
            </a:r>
          </a:p>
          <a:p>
            <a:r>
              <a:rPr lang="hu-HU" sz="2800" dirty="0" smtClean="0"/>
              <a:t>hozzáadott érték: </a:t>
            </a:r>
          </a:p>
          <a:p>
            <a:r>
              <a:rPr lang="hu-HU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3. munkaerő és szaktudás</a:t>
            </a:r>
          </a:p>
          <a:p>
            <a:r>
              <a:rPr lang="hu-HU" sz="2800" dirty="0" smtClean="0"/>
              <a:t>célérték</a:t>
            </a:r>
            <a:r>
              <a:rPr lang="hu-HU" sz="2800" dirty="0"/>
              <a:t>: </a:t>
            </a:r>
          </a:p>
          <a:p>
            <a:r>
              <a:rPr lang="hu-HU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4. felhasználó és a minőség igénye</a:t>
            </a:r>
          </a:p>
          <a:p>
            <a:pPr algn="ctr"/>
            <a:endParaRPr lang="hu-HU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5483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15139 0.27291 C 0.18455 0.32939 0.21076 0.41967 0.22431 0.51828 C 0.23976 0.63032 0.23837 0.72361 0.22205 0.79189 L 0.15399 1.12037 " pathEditMode="relative" rAng="4781213" ptsTypes="FffFF">
                                      <p:cBhvr>
                                        <p:cTn id="3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5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Technológiai fejlesztések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30</a:t>
            </a:fld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16" name="Kép 1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18" name="Csoportba foglalás 17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0" name="Szövegdoboz 1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21" name="Csoportba foglalás 20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6" name="Szövegdoboz 2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4319" y="1700807"/>
            <a:ext cx="643181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28780"/>
            <a:ext cx="2808112" cy="204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65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 anyagok és szerkezetek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31</a:t>
            </a:fld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16" name="Kép 1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18" name="Csoportba foglalás 17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0" name="Szövegdoboz 1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21" name="Csoportba foglalás 20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6" name="Szövegdoboz 2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5596" y="1124744"/>
            <a:ext cx="56007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794402"/>
            <a:ext cx="4075956" cy="250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89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17" y="1003856"/>
            <a:ext cx="7077447" cy="530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628881" y="274638"/>
            <a:ext cx="7191591" cy="850106"/>
          </a:xfrm>
        </p:spPr>
        <p:txBody>
          <a:bodyPr/>
          <a:lstStyle/>
          <a:p>
            <a:r>
              <a:rPr lang="hu-HU" dirty="0" smtClean="0"/>
              <a:t>Növekvő felújítási igény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32</a:t>
            </a:fld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16" name="Kép 15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18" name="Csoportba foglalás 17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0" name="Szövegdoboz 1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21" name="Csoportba foglalás 20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6" name="Szövegdoboz 2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  <p:sp>
        <p:nvSpPr>
          <p:cNvPr id="2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35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272808" cy="85010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Régi/új szaktudás – több munka 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33</a:t>
            </a:fld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16" name="Kép 1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18" name="Csoportba foglalás 17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0" name="Szövegdoboz 1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21" name="Csoportba foglalás 20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6" name="Szövegdoboz 2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81" y="1037589"/>
            <a:ext cx="5964759" cy="417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13" y="4221087"/>
            <a:ext cx="2832659" cy="213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7"/>
            <a:ext cx="2731009" cy="204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72" y="1221445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40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628881" y="274638"/>
            <a:ext cx="7191591" cy="850106"/>
          </a:xfrm>
        </p:spPr>
        <p:txBody>
          <a:bodyPr/>
          <a:lstStyle/>
          <a:p>
            <a:r>
              <a:rPr lang="hu-HU" dirty="0" smtClean="0"/>
              <a:t>A minőség előtérbe kerülése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34</a:t>
            </a:fld>
            <a:endParaRPr lang="hu-HU"/>
          </a:p>
        </p:txBody>
      </p:sp>
      <p:grpSp>
        <p:nvGrpSpPr>
          <p:cNvPr id="2" name="Csoportba foglalás 2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3" name="Csoportba foglalás 14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16" name="Kép 1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17" name="Szövegdoboz 1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8" name="Csoportba foglalás 17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19" name="Kép 1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0" name="Szövegdoboz 1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9" name="Csoportba foglalás 20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10" name="Csoportba foglalás 23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6" name="Szövegdoboz 2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1962" y="1412776"/>
            <a:ext cx="708650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35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Merre tartunk?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35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06" y="404664"/>
            <a:ext cx="1611352" cy="161135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072454" y="2564904"/>
            <a:ext cx="516384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környezettudatos </a:t>
            </a:r>
          </a:p>
          <a:p>
            <a:pPr algn="ctr"/>
            <a:r>
              <a:rPr lang="hu-HU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technológiák és</a:t>
            </a:r>
            <a:endParaRPr lang="hu-HU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hu-HU" sz="3600" dirty="0" smtClean="0"/>
              <a:t>társadalmi felelősség</a:t>
            </a:r>
            <a:endParaRPr lang="hu-HU" sz="3600" dirty="0"/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302794" y="1556792"/>
            <a:ext cx="1244870" cy="5112568"/>
            <a:chOff x="251520" y="1133508"/>
            <a:chExt cx="1276522" cy="5535852"/>
          </a:xfrm>
        </p:grpSpPr>
        <p:grpSp>
          <p:nvGrpSpPr>
            <p:cNvPr id="22" name="Csoportba foglalás 21"/>
            <p:cNvGrpSpPr/>
            <p:nvPr/>
          </p:nvGrpSpPr>
          <p:grpSpPr>
            <a:xfrm>
              <a:off x="251520" y="5301208"/>
              <a:ext cx="1276522" cy="1368152"/>
              <a:chOff x="4905856" y="1628800"/>
              <a:chExt cx="2618472" cy="2664296"/>
            </a:xfrm>
          </p:grpSpPr>
          <p:pic>
            <p:nvPicPr>
              <p:cNvPr id="45" name="Kép 44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46" name="Szövegdoboz 45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23" name="Csoportba foglalás 22"/>
            <p:cNvGrpSpPr/>
            <p:nvPr/>
          </p:nvGrpSpPr>
          <p:grpSpPr>
            <a:xfrm>
              <a:off x="261042" y="3957552"/>
              <a:ext cx="1253773" cy="1290280"/>
              <a:chOff x="4983373" y="1719072"/>
              <a:chExt cx="2476027" cy="2482289"/>
            </a:xfrm>
          </p:grpSpPr>
          <p:pic>
            <p:nvPicPr>
              <p:cNvPr id="43" name="Kép 4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44" name="Szövegdoboz 43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37" name="Csoportba foglalás 36"/>
            <p:cNvGrpSpPr/>
            <p:nvPr/>
          </p:nvGrpSpPr>
          <p:grpSpPr>
            <a:xfrm>
              <a:off x="271846" y="2635150"/>
              <a:ext cx="1247431" cy="1251074"/>
              <a:chOff x="4986919" y="1690697"/>
              <a:chExt cx="2475306" cy="2498090"/>
            </a:xfrm>
          </p:grpSpPr>
          <p:pic>
            <p:nvPicPr>
              <p:cNvPr id="41" name="Kép 4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42" name="Szövegdoboz 41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38" name="Csoportba foglalás 37"/>
            <p:cNvGrpSpPr/>
            <p:nvPr/>
          </p:nvGrpSpPr>
          <p:grpSpPr>
            <a:xfrm>
              <a:off x="251520" y="1133508"/>
              <a:ext cx="1276522" cy="1359388"/>
              <a:chOff x="4882621" y="1580344"/>
              <a:chExt cx="2590946" cy="2577991"/>
            </a:xfrm>
          </p:grpSpPr>
          <p:pic>
            <p:nvPicPr>
              <p:cNvPr id="39" name="Kép 38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40" name="Szövegdoboz 39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/>
                  <a:t>ÉPÍTÉS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36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FENNTARTHATÓSÁG</a:t>
            </a:r>
            <a:endParaRPr lang="hu-HU" sz="24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36</a:t>
            </a:fld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4350202" y="338993"/>
            <a:ext cx="4244766" cy="5000033"/>
            <a:chOff x="4350202" y="338993"/>
            <a:chExt cx="4244766" cy="5000033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655" y="338993"/>
              <a:ext cx="1763010" cy="1793863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6898365" y="1679315"/>
              <a:ext cx="1683973" cy="1709233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6492631" y="3627542"/>
              <a:ext cx="1679769" cy="1688167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431">
              <a:off x="4350202" y="3613187"/>
              <a:ext cx="1734512" cy="1725839"/>
            </a:xfrm>
            <a:prstGeom prst="rect">
              <a:avLst/>
            </a:prstGeom>
          </p:spPr>
        </p:pic>
      </p:grpSp>
      <p:pic>
        <p:nvPicPr>
          <p:cNvPr id="21" name="Kép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97" y="1752518"/>
            <a:ext cx="1672291" cy="1676482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860032" y="2564904"/>
            <a:ext cx="247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GAZDASÁG</a:t>
            </a:r>
          </a:p>
        </p:txBody>
      </p:sp>
    </p:spTree>
    <p:extLst>
      <p:ext uri="{BB962C8B-B14F-4D97-AF65-F5344CB8AC3E}">
        <p14:creationId xmlns:p14="http://schemas.microsoft.com/office/powerpoint/2010/main" val="60122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49000" y="14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17812 0.038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FENNTARTHATÓ GAZDASÁG</a:t>
            </a:r>
            <a:endParaRPr lang="hu-HU" sz="28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37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4986918" y="1659709"/>
            <a:ext cx="2472483" cy="2405466"/>
            <a:chOff x="4986918" y="1659709"/>
            <a:chExt cx="2472483" cy="2405466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659709"/>
              <a:ext cx="2399452" cy="2405466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4986918" y="2617748"/>
              <a:ext cx="247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 smtClean="0"/>
                <a:t>GAZDASÁG</a:t>
              </a:r>
            </a:p>
          </p:txBody>
        </p:sp>
      </p:grpSp>
      <p:sp>
        <p:nvSpPr>
          <p:cNvPr id="10" name="Ellipszis 9"/>
          <p:cNvSpPr/>
          <p:nvPr/>
        </p:nvSpPr>
        <p:spPr>
          <a:xfrm>
            <a:off x="2987824" y="1659709"/>
            <a:ext cx="2592288" cy="252028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0" h="2540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6193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97687E-6 L 0.19739 -0.26365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1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Hatékony szabályozás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38</a:t>
            </a:fld>
            <a:endParaRPr lang="hu-HU"/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6693846" cy="493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Csoportba foglalás 27"/>
          <p:cNvGrpSpPr/>
          <p:nvPr/>
        </p:nvGrpSpPr>
        <p:grpSpPr>
          <a:xfrm>
            <a:off x="280557" y="188641"/>
            <a:ext cx="1267107" cy="6480719"/>
            <a:chOff x="280557" y="188641"/>
            <a:chExt cx="1267107" cy="6480719"/>
          </a:xfrm>
        </p:grpSpPr>
        <p:grpSp>
          <p:nvGrpSpPr>
            <p:cNvPr id="29" name="Csoportba foglalás 28"/>
            <p:cNvGrpSpPr/>
            <p:nvPr/>
          </p:nvGrpSpPr>
          <p:grpSpPr>
            <a:xfrm>
              <a:off x="302794" y="5405820"/>
              <a:ext cx="1244870" cy="1263540"/>
              <a:chOff x="4905856" y="1628800"/>
              <a:chExt cx="2618472" cy="2664296"/>
            </a:xfrm>
          </p:grpSpPr>
          <p:pic>
            <p:nvPicPr>
              <p:cNvPr id="42" name="Kép 41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43" name="Szövegdoboz 42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30" name="Csoportba foglalás 29"/>
            <p:cNvGrpSpPr/>
            <p:nvPr/>
          </p:nvGrpSpPr>
          <p:grpSpPr>
            <a:xfrm>
              <a:off x="312080" y="4164903"/>
              <a:ext cx="1222685" cy="1191622"/>
              <a:chOff x="4983373" y="1719072"/>
              <a:chExt cx="2476027" cy="2482289"/>
            </a:xfrm>
          </p:grpSpPr>
          <p:pic>
            <p:nvPicPr>
              <p:cNvPr id="40" name="Kép 39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41" name="Szövegdoboz 40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31" name="Csoportba foglalás 30"/>
            <p:cNvGrpSpPr/>
            <p:nvPr/>
          </p:nvGrpSpPr>
          <p:grpSpPr>
            <a:xfrm>
              <a:off x="322616" y="2943615"/>
              <a:ext cx="1216500" cy="1155414"/>
              <a:chOff x="4986919" y="1690697"/>
              <a:chExt cx="2475306" cy="2498090"/>
            </a:xfrm>
          </p:grpSpPr>
          <p:pic>
            <p:nvPicPr>
              <p:cNvPr id="38" name="Kép 37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39" name="Szövegdoboz 38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32" name="Csoportba foglalás 31"/>
            <p:cNvGrpSpPr/>
            <p:nvPr/>
          </p:nvGrpSpPr>
          <p:grpSpPr>
            <a:xfrm>
              <a:off x="302794" y="1556792"/>
              <a:ext cx="1244870" cy="1255446"/>
              <a:chOff x="4882621" y="1580344"/>
              <a:chExt cx="2590946" cy="2577991"/>
            </a:xfrm>
          </p:grpSpPr>
          <p:pic>
            <p:nvPicPr>
              <p:cNvPr id="36" name="Kép 35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37" name="Szövegdoboz 36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75000"/>
                      </a:schemeClr>
                    </a:solidFill>
                  </a:rPr>
                  <a:t>ÉPÍTÉS</a:t>
                </a:r>
              </a:p>
            </p:txBody>
          </p:sp>
        </p:grpSp>
        <p:grpSp>
          <p:nvGrpSpPr>
            <p:cNvPr id="33" name="Csoportba foglalás 32"/>
            <p:cNvGrpSpPr/>
            <p:nvPr/>
          </p:nvGrpSpPr>
          <p:grpSpPr>
            <a:xfrm>
              <a:off x="280557" y="188641"/>
              <a:ext cx="1254465" cy="1287722"/>
              <a:chOff x="-4425808" y="-1210300"/>
              <a:chExt cx="2506028" cy="2512307"/>
            </a:xfrm>
          </p:grpSpPr>
          <p:pic>
            <p:nvPicPr>
              <p:cNvPr id="34" name="Kép 33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425808" y="-1210300"/>
                <a:ext cx="2506028" cy="2512307"/>
              </a:xfrm>
              <a:prstGeom prst="rect">
                <a:avLst/>
              </a:prstGeom>
            </p:spPr>
          </p:pic>
          <p:sp>
            <p:nvSpPr>
              <p:cNvPr id="35" name="Szövegdoboz 34"/>
              <p:cNvSpPr txBox="1"/>
              <p:nvPr/>
            </p:nvSpPr>
            <p:spPr>
              <a:xfrm>
                <a:off x="-4425808" y="-261007"/>
                <a:ext cx="2472483" cy="660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/>
                  <a:t>GAZDASÁG</a:t>
                </a:r>
              </a:p>
            </p:txBody>
          </p:sp>
        </p:grpSp>
      </p:grpSp>
      <p:sp>
        <p:nvSpPr>
          <p:cNvPr id="23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833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Átgondolt fejlesztéspolitika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39</a:t>
            </a:fld>
            <a:endParaRPr lang="hu-H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68" y="1052736"/>
            <a:ext cx="5804112" cy="435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29" y="3096871"/>
            <a:ext cx="41148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Csoportba foglalás 26"/>
          <p:cNvGrpSpPr/>
          <p:nvPr/>
        </p:nvGrpSpPr>
        <p:grpSpPr>
          <a:xfrm>
            <a:off x="280557" y="188641"/>
            <a:ext cx="1267107" cy="6480719"/>
            <a:chOff x="280557" y="188641"/>
            <a:chExt cx="1267107" cy="6480719"/>
          </a:xfrm>
        </p:grpSpPr>
        <p:grpSp>
          <p:nvGrpSpPr>
            <p:cNvPr id="28" name="Csoportba foglalás 27"/>
            <p:cNvGrpSpPr/>
            <p:nvPr/>
          </p:nvGrpSpPr>
          <p:grpSpPr>
            <a:xfrm>
              <a:off x="302794" y="5405820"/>
              <a:ext cx="1244870" cy="1263540"/>
              <a:chOff x="4905856" y="1628800"/>
              <a:chExt cx="2618472" cy="2664296"/>
            </a:xfrm>
          </p:grpSpPr>
          <p:pic>
            <p:nvPicPr>
              <p:cNvPr id="41" name="Kép 40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42" name="Szövegdoboz 41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29" name="Csoportba foglalás 28"/>
            <p:cNvGrpSpPr/>
            <p:nvPr/>
          </p:nvGrpSpPr>
          <p:grpSpPr>
            <a:xfrm>
              <a:off x="312080" y="4164903"/>
              <a:ext cx="1222685" cy="1191622"/>
              <a:chOff x="4983373" y="1719072"/>
              <a:chExt cx="2476027" cy="2482289"/>
            </a:xfrm>
          </p:grpSpPr>
          <p:pic>
            <p:nvPicPr>
              <p:cNvPr id="39" name="Kép 3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40" name="Szövegdoboz 39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30" name="Csoportba foglalás 29"/>
            <p:cNvGrpSpPr/>
            <p:nvPr/>
          </p:nvGrpSpPr>
          <p:grpSpPr>
            <a:xfrm>
              <a:off x="322616" y="2943615"/>
              <a:ext cx="1216500" cy="1155414"/>
              <a:chOff x="4986919" y="1690697"/>
              <a:chExt cx="2475306" cy="2498090"/>
            </a:xfrm>
          </p:grpSpPr>
          <p:pic>
            <p:nvPicPr>
              <p:cNvPr id="37" name="Kép 36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38" name="Szövegdoboz 37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31" name="Csoportba foglalás 30"/>
            <p:cNvGrpSpPr/>
            <p:nvPr/>
          </p:nvGrpSpPr>
          <p:grpSpPr>
            <a:xfrm>
              <a:off x="302794" y="1556792"/>
              <a:ext cx="1244870" cy="1255446"/>
              <a:chOff x="4882621" y="1580344"/>
              <a:chExt cx="2590946" cy="2577991"/>
            </a:xfrm>
          </p:grpSpPr>
          <p:pic>
            <p:nvPicPr>
              <p:cNvPr id="35" name="Kép 34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36" name="Szövegdoboz 35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75000"/>
                      </a:schemeClr>
                    </a:solidFill>
                  </a:rPr>
                  <a:t>ÉPÍTÉS</a:t>
                </a:r>
              </a:p>
            </p:txBody>
          </p:sp>
        </p:grpSp>
        <p:grpSp>
          <p:nvGrpSpPr>
            <p:cNvPr id="32" name="Csoportba foglalás 31"/>
            <p:cNvGrpSpPr/>
            <p:nvPr/>
          </p:nvGrpSpPr>
          <p:grpSpPr>
            <a:xfrm>
              <a:off x="280557" y="188641"/>
              <a:ext cx="1254465" cy="1287722"/>
              <a:chOff x="-4425808" y="-1210300"/>
              <a:chExt cx="2506028" cy="2512307"/>
            </a:xfrm>
          </p:grpSpPr>
          <p:pic>
            <p:nvPicPr>
              <p:cNvPr id="33" name="Kép 32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425808" y="-1210300"/>
                <a:ext cx="2506028" cy="2512307"/>
              </a:xfrm>
              <a:prstGeom prst="rect">
                <a:avLst/>
              </a:prstGeom>
            </p:spPr>
          </p:pic>
          <p:sp>
            <p:nvSpPr>
              <p:cNvPr id="34" name="Szövegdoboz 33"/>
              <p:cNvSpPr txBox="1"/>
              <p:nvPr/>
            </p:nvSpPr>
            <p:spPr>
              <a:xfrm>
                <a:off x="-4425808" y="-261007"/>
                <a:ext cx="2472483" cy="660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/>
                  <a:t>GAZDASÁG</a:t>
                </a:r>
              </a:p>
            </p:txBody>
          </p:sp>
        </p:grpSp>
      </p:grpSp>
      <p:sp>
        <p:nvSpPr>
          <p:cNvPr id="24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81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6948264" y="-112277"/>
            <a:ext cx="9144000" cy="4572000"/>
            <a:chOff x="8748464" y="1340768"/>
            <a:chExt cx="9144000" cy="4572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1340768"/>
              <a:ext cx="9144000" cy="4572000"/>
            </a:xfrm>
            <a:prstGeom prst="rect">
              <a:avLst/>
            </a:prstGeom>
          </p:spPr>
        </p:pic>
        <p:sp>
          <p:nvSpPr>
            <p:cNvPr id="11" name="Szövegdoboz 10"/>
            <p:cNvSpPr txBox="1"/>
            <p:nvPr/>
          </p:nvSpPr>
          <p:spPr>
            <a:xfrm>
              <a:off x="11268744" y="2996952"/>
              <a:ext cx="3600400" cy="584775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200" b="1" dirty="0" smtClean="0">
                  <a:solidFill>
                    <a:srgbClr val="FFFF99"/>
                  </a:solidFill>
                </a:rPr>
                <a:t>FENNTARTHATÓSÁG</a:t>
              </a:r>
            </a:p>
          </p:txBody>
        </p:sp>
      </p:grp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82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99537E-6 L -1.70487 -0.00578 " pathEditMode="relative" rAng="0" ptsTypes="AA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Erősödő vállalkozások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40</a:t>
            </a:fld>
            <a:endParaRPr lang="hu-HU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66" y="1052736"/>
            <a:ext cx="7104249" cy="516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21" y="4509120"/>
            <a:ext cx="2541531" cy="188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Csoportba foglalás 26"/>
          <p:cNvGrpSpPr/>
          <p:nvPr/>
        </p:nvGrpSpPr>
        <p:grpSpPr>
          <a:xfrm>
            <a:off x="280557" y="188641"/>
            <a:ext cx="1267107" cy="6480719"/>
            <a:chOff x="280557" y="188641"/>
            <a:chExt cx="1267107" cy="6480719"/>
          </a:xfrm>
        </p:grpSpPr>
        <p:grpSp>
          <p:nvGrpSpPr>
            <p:cNvPr id="30" name="Csoportba foglalás 29"/>
            <p:cNvGrpSpPr/>
            <p:nvPr/>
          </p:nvGrpSpPr>
          <p:grpSpPr>
            <a:xfrm>
              <a:off x="302794" y="5405820"/>
              <a:ext cx="1244870" cy="1263540"/>
              <a:chOff x="4905856" y="1628800"/>
              <a:chExt cx="2618472" cy="2664296"/>
            </a:xfrm>
          </p:grpSpPr>
          <p:pic>
            <p:nvPicPr>
              <p:cNvPr id="43" name="Kép 4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44" name="Szövegdoboz 43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31" name="Csoportba foglalás 30"/>
            <p:cNvGrpSpPr/>
            <p:nvPr/>
          </p:nvGrpSpPr>
          <p:grpSpPr>
            <a:xfrm>
              <a:off x="312080" y="4164903"/>
              <a:ext cx="1222685" cy="1191622"/>
              <a:chOff x="4983373" y="1719072"/>
              <a:chExt cx="2476027" cy="2482289"/>
            </a:xfrm>
          </p:grpSpPr>
          <p:pic>
            <p:nvPicPr>
              <p:cNvPr id="41" name="Kép 4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42" name="Szövegdoboz 41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32" name="Csoportba foglalás 31"/>
            <p:cNvGrpSpPr/>
            <p:nvPr/>
          </p:nvGrpSpPr>
          <p:grpSpPr>
            <a:xfrm>
              <a:off x="322616" y="2943615"/>
              <a:ext cx="1216500" cy="1155414"/>
              <a:chOff x="4986919" y="1690697"/>
              <a:chExt cx="2475306" cy="2498090"/>
            </a:xfrm>
          </p:grpSpPr>
          <p:pic>
            <p:nvPicPr>
              <p:cNvPr id="39" name="Kép 38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40" name="Szövegdoboz 39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33" name="Csoportba foglalás 32"/>
            <p:cNvGrpSpPr/>
            <p:nvPr/>
          </p:nvGrpSpPr>
          <p:grpSpPr>
            <a:xfrm>
              <a:off x="302794" y="1556792"/>
              <a:ext cx="1244870" cy="1255446"/>
              <a:chOff x="4882621" y="1580344"/>
              <a:chExt cx="2590946" cy="2577991"/>
            </a:xfrm>
          </p:grpSpPr>
          <p:pic>
            <p:nvPicPr>
              <p:cNvPr id="37" name="Kép 36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38" name="Szövegdoboz 37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75000"/>
                      </a:schemeClr>
                    </a:solidFill>
                  </a:rPr>
                  <a:t>ÉPÍTÉS</a:t>
                </a:r>
              </a:p>
            </p:txBody>
          </p:sp>
        </p:grpSp>
        <p:grpSp>
          <p:nvGrpSpPr>
            <p:cNvPr id="34" name="Csoportba foglalás 33"/>
            <p:cNvGrpSpPr/>
            <p:nvPr/>
          </p:nvGrpSpPr>
          <p:grpSpPr>
            <a:xfrm>
              <a:off x="280557" y="188641"/>
              <a:ext cx="1254465" cy="1287722"/>
              <a:chOff x="-4425808" y="-1210300"/>
              <a:chExt cx="2506028" cy="2512307"/>
            </a:xfrm>
          </p:grpSpPr>
          <p:pic>
            <p:nvPicPr>
              <p:cNvPr id="35" name="Kép 34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425808" y="-1210300"/>
                <a:ext cx="2506028" cy="2512307"/>
              </a:xfrm>
              <a:prstGeom prst="rect">
                <a:avLst/>
              </a:prstGeom>
            </p:spPr>
          </p:pic>
          <p:sp>
            <p:nvSpPr>
              <p:cNvPr id="36" name="Szövegdoboz 35"/>
              <p:cNvSpPr txBox="1"/>
              <p:nvPr/>
            </p:nvSpPr>
            <p:spPr>
              <a:xfrm>
                <a:off x="-4425808" y="-261007"/>
                <a:ext cx="2472483" cy="660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/>
                  <a:t>GAZDASÁG</a:t>
                </a:r>
              </a:p>
            </p:txBody>
          </p:sp>
        </p:grpSp>
      </p:grpSp>
      <p:sp>
        <p:nvSpPr>
          <p:cNvPr id="24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03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907704" y="274638"/>
            <a:ext cx="7056784" cy="113813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Új értékmérő: </a:t>
            </a:r>
            <a:br>
              <a:rPr lang="hu-HU" dirty="0" smtClean="0"/>
            </a:br>
            <a:r>
              <a:rPr lang="hu-HU" dirty="0" smtClean="0"/>
              <a:t>az élettartam-költség (LCC) 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41</a:t>
            </a:fld>
            <a:endParaRPr lang="hu-HU"/>
          </a:p>
        </p:txBody>
      </p:sp>
      <p:grpSp>
        <p:nvGrpSpPr>
          <p:cNvPr id="2" name="Csoportba foglalás 27"/>
          <p:cNvGrpSpPr/>
          <p:nvPr/>
        </p:nvGrpSpPr>
        <p:grpSpPr>
          <a:xfrm>
            <a:off x="280557" y="188641"/>
            <a:ext cx="1267107" cy="6480719"/>
            <a:chOff x="280557" y="188641"/>
            <a:chExt cx="1267107" cy="6480719"/>
          </a:xfrm>
        </p:grpSpPr>
        <p:grpSp>
          <p:nvGrpSpPr>
            <p:cNvPr id="3" name="Csoportba foglalás 28"/>
            <p:cNvGrpSpPr/>
            <p:nvPr/>
          </p:nvGrpSpPr>
          <p:grpSpPr>
            <a:xfrm>
              <a:off x="302794" y="5405820"/>
              <a:ext cx="1244870" cy="1263540"/>
              <a:chOff x="4905856" y="1628800"/>
              <a:chExt cx="2618472" cy="2664296"/>
            </a:xfrm>
          </p:grpSpPr>
          <p:pic>
            <p:nvPicPr>
              <p:cNvPr id="42" name="Kép 41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43" name="Szövegdoboz 42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8" name="Csoportba foglalás 29"/>
            <p:cNvGrpSpPr/>
            <p:nvPr/>
          </p:nvGrpSpPr>
          <p:grpSpPr>
            <a:xfrm>
              <a:off x="312080" y="4164903"/>
              <a:ext cx="1222685" cy="1191622"/>
              <a:chOff x="4983373" y="1719072"/>
              <a:chExt cx="2476027" cy="2482289"/>
            </a:xfrm>
          </p:grpSpPr>
          <p:pic>
            <p:nvPicPr>
              <p:cNvPr id="40" name="Kép 39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41" name="Szövegdoboz 40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9" name="Csoportba foglalás 30"/>
            <p:cNvGrpSpPr/>
            <p:nvPr/>
          </p:nvGrpSpPr>
          <p:grpSpPr>
            <a:xfrm>
              <a:off x="322616" y="2943615"/>
              <a:ext cx="1216500" cy="1155414"/>
              <a:chOff x="4986919" y="1690697"/>
              <a:chExt cx="2475306" cy="2498090"/>
            </a:xfrm>
          </p:grpSpPr>
          <p:pic>
            <p:nvPicPr>
              <p:cNvPr id="38" name="Kép 3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39" name="Szövegdoboz 38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10" name="Csoportba foglalás 31"/>
            <p:cNvGrpSpPr/>
            <p:nvPr/>
          </p:nvGrpSpPr>
          <p:grpSpPr>
            <a:xfrm>
              <a:off x="302794" y="1556792"/>
              <a:ext cx="1244870" cy="1255446"/>
              <a:chOff x="4882621" y="1580344"/>
              <a:chExt cx="2590946" cy="2577991"/>
            </a:xfrm>
          </p:grpSpPr>
          <p:pic>
            <p:nvPicPr>
              <p:cNvPr id="36" name="Kép 35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37" name="Szövegdoboz 36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75000"/>
                      </a:schemeClr>
                    </a:solidFill>
                  </a:rPr>
                  <a:t>ÉPÍTÉS</a:t>
                </a:r>
              </a:p>
            </p:txBody>
          </p:sp>
        </p:grpSp>
        <p:grpSp>
          <p:nvGrpSpPr>
            <p:cNvPr id="11" name="Csoportba foglalás 32"/>
            <p:cNvGrpSpPr/>
            <p:nvPr/>
          </p:nvGrpSpPr>
          <p:grpSpPr>
            <a:xfrm>
              <a:off x="280557" y="188641"/>
              <a:ext cx="1254465" cy="1287722"/>
              <a:chOff x="-4425808" y="-1210300"/>
              <a:chExt cx="2506028" cy="2512307"/>
            </a:xfrm>
          </p:grpSpPr>
          <p:pic>
            <p:nvPicPr>
              <p:cNvPr id="34" name="Kép 33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425808" y="-1210300"/>
                <a:ext cx="2506028" cy="2512307"/>
              </a:xfrm>
              <a:prstGeom prst="rect">
                <a:avLst/>
              </a:prstGeom>
            </p:spPr>
          </p:pic>
          <p:sp>
            <p:nvSpPr>
              <p:cNvPr id="35" name="Szövegdoboz 34"/>
              <p:cNvSpPr txBox="1"/>
              <p:nvPr/>
            </p:nvSpPr>
            <p:spPr>
              <a:xfrm>
                <a:off x="-4425808" y="-261007"/>
                <a:ext cx="2472483" cy="660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/>
                  <a:t>GAZDASÁG</a:t>
                </a:r>
              </a:p>
            </p:txBody>
          </p:sp>
        </p:grp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3996335"/>
            <a:ext cx="2808312" cy="224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1472752"/>
            <a:ext cx="2808312" cy="211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1484784"/>
            <a:ext cx="3884520" cy="47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zövegdoboz 25"/>
          <p:cNvSpPr txBox="1"/>
          <p:nvPr/>
        </p:nvSpPr>
        <p:spPr>
          <a:xfrm>
            <a:off x="2411760" y="1628800"/>
            <a:ext cx="3034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chemeClr val="bg2">
                    <a:lumMod val="50000"/>
                  </a:schemeClr>
                </a:solidFill>
              </a:rPr>
              <a:t>előkészítés-tervezés-építés</a:t>
            </a:r>
            <a:endParaRPr lang="hu-HU" sz="20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940163" y="4901098"/>
            <a:ext cx="3978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smtClean="0"/>
              <a:t>használat-gazdálkodás</a:t>
            </a:r>
          </a:p>
        </p:txBody>
      </p:sp>
    </p:spTree>
    <p:extLst>
      <p:ext uri="{BB962C8B-B14F-4D97-AF65-F5344CB8AC3E}">
        <p14:creationId xmlns:p14="http://schemas.microsoft.com/office/powerpoint/2010/main" val="39833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Merre tartunk?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42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06" y="404664"/>
            <a:ext cx="1611352" cy="1611352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072454" y="2564904"/>
            <a:ext cx="516384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1">
                    <a:lumMod val="65000"/>
                  </a:schemeClr>
                </a:solidFill>
              </a:rPr>
              <a:t>stabilitás</a:t>
            </a:r>
          </a:p>
          <a:p>
            <a:pPr algn="ctr"/>
            <a:r>
              <a:rPr lang="hu-HU" sz="3200" dirty="0">
                <a:solidFill>
                  <a:schemeClr val="tx1">
                    <a:lumMod val="75000"/>
                  </a:schemeClr>
                </a:solidFill>
              </a:rPr>
              <a:t>ösztönzés</a:t>
            </a:r>
          </a:p>
          <a:p>
            <a:pPr algn="ctr"/>
            <a:r>
              <a:rPr lang="hu-HU" sz="3600" dirty="0"/>
              <a:t>megrendelés</a:t>
            </a:r>
          </a:p>
        </p:txBody>
      </p:sp>
      <p:grpSp>
        <p:nvGrpSpPr>
          <p:cNvPr id="11" name="Csoportba foglalás 26"/>
          <p:cNvGrpSpPr/>
          <p:nvPr/>
        </p:nvGrpSpPr>
        <p:grpSpPr>
          <a:xfrm>
            <a:off x="280557" y="188641"/>
            <a:ext cx="1267107" cy="6480719"/>
            <a:chOff x="280557" y="188641"/>
            <a:chExt cx="1267107" cy="6480719"/>
          </a:xfrm>
        </p:grpSpPr>
        <p:grpSp>
          <p:nvGrpSpPr>
            <p:cNvPr id="12" name="Csoportba foglalás 29"/>
            <p:cNvGrpSpPr/>
            <p:nvPr/>
          </p:nvGrpSpPr>
          <p:grpSpPr>
            <a:xfrm>
              <a:off x="302794" y="5405820"/>
              <a:ext cx="1244870" cy="1263540"/>
              <a:chOff x="4905856" y="1628800"/>
              <a:chExt cx="2618472" cy="2664296"/>
            </a:xfrm>
          </p:grpSpPr>
          <p:pic>
            <p:nvPicPr>
              <p:cNvPr id="26" name="Kép 25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5856" y="1628800"/>
                <a:ext cx="2618472" cy="2664296"/>
              </a:xfrm>
              <a:prstGeom prst="rect">
                <a:avLst/>
              </a:prstGeom>
            </p:spPr>
          </p:pic>
          <p:sp>
            <p:nvSpPr>
              <p:cNvPr id="27" name="Szövegdoboz 26"/>
              <p:cNvSpPr txBox="1"/>
              <p:nvPr/>
            </p:nvSpPr>
            <p:spPr>
              <a:xfrm>
                <a:off x="4986919" y="2689755"/>
                <a:ext cx="2472485" cy="64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TERMÉSZET</a:t>
                </a:r>
              </a:p>
            </p:txBody>
          </p:sp>
        </p:grpSp>
        <p:grpSp>
          <p:nvGrpSpPr>
            <p:cNvPr id="13" name="Csoportba foglalás 30"/>
            <p:cNvGrpSpPr/>
            <p:nvPr/>
          </p:nvGrpSpPr>
          <p:grpSpPr>
            <a:xfrm>
              <a:off x="312080" y="4164903"/>
              <a:ext cx="1222685" cy="1191622"/>
              <a:chOff x="4983373" y="1719072"/>
              <a:chExt cx="2476027" cy="2482289"/>
            </a:xfrm>
          </p:grpSpPr>
          <p:pic>
            <p:nvPicPr>
              <p:cNvPr id="24" name="Kép 2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4932894" y="1769551"/>
                <a:ext cx="2482289" cy="2381331"/>
              </a:xfrm>
              <a:prstGeom prst="rect">
                <a:avLst/>
              </a:prstGeom>
            </p:spPr>
          </p:pic>
          <p:sp>
            <p:nvSpPr>
              <p:cNvPr id="25" name="Szövegdoboz 24"/>
              <p:cNvSpPr txBox="1"/>
              <p:nvPr/>
            </p:nvSpPr>
            <p:spPr>
              <a:xfrm>
                <a:off x="4986917" y="2603989"/>
                <a:ext cx="2472483" cy="70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>
                    <a:solidFill>
                      <a:schemeClr val="tx1">
                        <a:lumMod val="50000"/>
                      </a:schemeClr>
                    </a:solidFill>
                  </a:rPr>
                  <a:t>TELEPÜLÉS</a:t>
                </a:r>
              </a:p>
            </p:txBody>
          </p:sp>
        </p:grpSp>
        <p:grpSp>
          <p:nvGrpSpPr>
            <p:cNvPr id="15" name="Csoportba foglalás 31"/>
            <p:cNvGrpSpPr/>
            <p:nvPr/>
          </p:nvGrpSpPr>
          <p:grpSpPr>
            <a:xfrm>
              <a:off x="322616" y="2943615"/>
              <a:ext cx="1216500" cy="1155414"/>
              <a:chOff x="4986919" y="1690697"/>
              <a:chExt cx="2475306" cy="2498090"/>
            </a:xfrm>
          </p:grpSpPr>
          <p:pic>
            <p:nvPicPr>
              <p:cNvPr id="22" name="Kép 2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5030912" y="1757474"/>
                <a:ext cx="2498090" cy="2364536"/>
              </a:xfrm>
              <a:prstGeom prst="rect">
                <a:avLst/>
              </a:prstGeom>
            </p:spPr>
          </p:pic>
          <p:sp>
            <p:nvSpPr>
              <p:cNvPr id="23" name="Szövegdoboz 22"/>
              <p:cNvSpPr txBox="1"/>
              <p:nvPr/>
            </p:nvSpPr>
            <p:spPr>
              <a:xfrm>
                <a:off x="4986919" y="2600833"/>
                <a:ext cx="2472484" cy="66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65000"/>
                      </a:schemeClr>
                    </a:solidFill>
                  </a:rPr>
                  <a:t>ÉPÜLET</a:t>
                </a:r>
              </a:p>
            </p:txBody>
          </p:sp>
        </p:grpSp>
        <p:grpSp>
          <p:nvGrpSpPr>
            <p:cNvPr id="16" name="Csoportba foglalás 32"/>
            <p:cNvGrpSpPr/>
            <p:nvPr/>
          </p:nvGrpSpPr>
          <p:grpSpPr>
            <a:xfrm>
              <a:off x="302794" y="1556792"/>
              <a:ext cx="1244870" cy="1255446"/>
              <a:chOff x="4882621" y="1580344"/>
              <a:chExt cx="2590946" cy="2577991"/>
            </a:xfrm>
          </p:grpSpPr>
          <p:pic>
            <p:nvPicPr>
              <p:cNvPr id="20" name="Kép 19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882621" y="1580344"/>
                <a:ext cx="2590946" cy="2577991"/>
              </a:xfrm>
              <a:prstGeom prst="rect">
                <a:avLst/>
              </a:prstGeom>
            </p:spPr>
          </p:pic>
          <p:sp>
            <p:nvSpPr>
              <p:cNvPr id="21" name="Szövegdoboz 20"/>
              <p:cNvSpPr txBox="1"/>
              <p:nvPr/>
            </p:nvSpPr>
            <p:spPr>
              <a:xfrm>
                <a:off x="4986919" y="2600833"/>
                <a:ext cx="2472483" cy="632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b="1" dirty="0" smtClean="0">
                    <a:solidFill>
                      <a:schemeClr val="tx1">
                        <a:lumMod val="75000"/>
                      </a:schemeClr>
                    </a:solidFill>
                  </a:rPr>
                  <a:t>ÉPÍTÉS</a:t>
                </a:r>
              </a:p>
            </p:txBody>
          </p:sp>
        </p:grpSp>
        <p:grpSp>
          <p:nvGrpSpPr>
            <p:cNvPr id="17" name="Csoportba foglalás 33"/>
            <p:cNvGrpSpPr/>
            <p:nvPr/>
          </p:nvGrpSpPr>
          <p:grpSpPr>
            <a:xfrm>
              <a:off x="280557" y="188641"/>
              <a:ext cx="1254465" cy="1287722"/>
              <a:chOff x="-4425808" y="-1210300"/>
              <a:chExt cx="2506028" cy="2512307"/>
            </a:xfrm>
          </p:grpSpPr>
          <p:pic>
            <p:nvPicPr>
              <p:cNvPr id="18" name="Kép 17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425808" y="-1210300"/>
                <a:ext cx="2506028" cy="2512307"/>
              </a:xfrm>
              <a:prstGeom prst="rect">
                <a:avLst/>
              </a:prstGeom>
            </p:spPr>
          </p:pic>
          <p:sp>
            <p:nvSpPr>
              <p:cNvPr id="19" name="Szövegdoboz 18"/>
              <p:cNvSpPr txBox="1"/>
              <p:nvPr/>
            </p:nvSpPr>
            <p:spPr>
              <a:xfrm>
                <a:off x="-4425808" y="-261007"/>
                <a:ext cx="2472483" cy="660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b="1" dirty="0" smtClean="0"/>
                  <a:t>GAZDASÁG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8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51104" cy="850106"/>
          </a:xfrm>
        </p:spPr>
        <p:txBody>
          <a:bodyPr>
            <a:normAutofit/>
          </a:bodyPr>
          <a:lstStyle/>
          <a:p>
            <a:r>
              <a:rPr lang="hu-HU" sz="3200" dirty="0" smtClean="0"/>
              <a:t>ÖSSZEFOGLALÁS</a:t>
            </a:r>
            <a:endParaRPr lang="hu-HU" sz="32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43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3691797" y="338993"/>
            <a:ext cx="4903171" cy="5000033"/>
            <a:chOff x="3691797" y="338993"/>
            <a:chExt cx="4903171" cy="5000033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4350202" y="338993"/>
              <a:ext cx="4244766" cy="5000033"/>
              <a:chOff x="4350202" y="338993"/>
              <a:chExt cx="4244766" cy="5000033"/>
            </a:xfrm>
          </p:grpSpPr>
          <p:pic>
            <p:nvPicPr>
              <p:cNvPr id="3" name="Kép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655" y="338993"/>
                <a:ext cx="1763010" cy="1793863"/>
              </a:xfrm>
              <a:prstGeom prst="rect">
                <a:avLst/>
              </a:prstGeom>
            </p:spPr>
          </p:pic>
          <p:pic>
            <p:nvPicPr>
              <p:cNvPr id="20" name="Kép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07939">
                <a:off x="6898365" y="1679315"/>
                <a:ext cx="1683973" cy="1709233"/>
              </a:xfrm>
              <a:prstGeom prst="rect">
                <a:avLst/>
              </a:prstGeom>
            </p:spPr>
          </p:pic>
          <p:pic>
            <p:nvPicPr>
              <p:cNvPr id="14" name="Kép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22946">
                <a:off x="6492631" y="3627542"/>
                <a:ext cx="1679769" cy="1688167"/>
              </a:xfrm>
              <a:prstGeom prst="rect">
                <a:avLst/>
              </a:prstGeom>
            </p:spPr>
          </p:pic>
          <p:pic>
            <p:nvPicPr>
              <p:cNvPr id="8" name="Kép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9431">
                <a:off x="4350202" y="3613187"/>
                <a:ext cx="1734512" cy="1725839"/>
              </a:xfrm>
              <a:prstGeom prst="rect">
                <a:avLst/>
              </a:prstGeom>
            </p:spPr>
          </p:pic>
        </p:grpSp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797" y="1752518"/>
              <a:ext cx="1672291" cy="1676482"/>
            </a:xfrm>
            <a:prstGeom prst="rect">
              <a:avLst/>
            </a:prstGeom>
          </p:spPr>
        </p:pic>
      </p:grpSp>
      <p:sp>
        <p:nvSpPr>
          <p:cNvPr id="13" name="Ellipszis 12"/>
          <p:cNvSpPr/>
          <p:nvPr/>
        </p:nvSpPr>
        <p:spPr>
          <a:xfrm>
            <a:off x="2987824" y="1340768"/>
            <a:ext cx="2880320" cy="2952328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0" h="2540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3792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5508464" y="1713302"/>
            <a:ext cx="3240000" cy="3240000"/>
            <a:chOff x="5494137" y="3069320"/>
            <a:chExt cx="3240000" cy="32400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9" t="-1" r="29700" b="5513"/>
            <a:stretch/>
          </p:blipFill>
          <p:spPr bwMode="auto">
            <a:xfrm>
              <a:off x="5494137" y="3069320"/>
              <a:ext cx="3240000" cy="32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3964879"/>
              <a:ext cx="2016224" cy="2318657"/>
            </a:xfrm>
            <a:prstGeom prst="rect">
              <a:avLst/>
            </a:prstGeom>
          </p:spPr>
        </p:pic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688632" cy="850106"/>
          </a:xfrm>
        </p:spPr>
        <p:txBody>
          <a:bodyPr>
            <a:normAutofit/>
          </a:bodyPr>
          <a:lstStyle/>
          <a:p>
            <a:r>
              <a:rPr lang="hu-HU" dirty="0" smtClean="0"/>
              <a:t>Az építés négy értéke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44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744113"/>
            <a:ext cx="747852" cy="74411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339752" y="1196752"/>
            <a:ext cx="66247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alapérték: </a:t>
            </a:r>
          </a:p>
          <a:p>
            <a:r>
              <a:rPr lang="hu-HU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 a fenntarthatóság</a:t>
            </a:r>
          </a:p>
          <a:p>
            <a:r>
              <a:rPr lang="hu-HU" sz="2000" dirty="0" smtClean="0"/>
              <a:t>közös értékmérő: </a:t>
            </a:r>
          </a:p>
          <a:p>
            <a:r>
              <a:rPr lang="hu-H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hu-HU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az </a:t>
            </a:r>
            <a:r>
              <a:rPr lang="hu-H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élettartam-</a:t>
            </a:r>
          </a:p>
          <a:p>
            <a:r>
              <a:rPr lang="hu-H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költség</a:t>
            </a:r>
            <a:endParaRPr lang="hu-HU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hu-HU" sz="2000" dirty="0" smtClean="0"/>
              <a:t>hozzáadott érték: </a:t>
            </a:r>
          </a:p>
          <a:p>
            <a:r>
              <a:rPr lang="hu-H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3. munkaerő és </a:t>
            </a:r>
          </a:p>
          <a:p>
            <a:r>
              <a:rPr lang="hu-H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szaktudás</a:t>
            </a:r>
          </a:p>
          <a:p>
            <a:r>
              <a:rPr lang="hu-HU" sz="2000" dirty="0" smtClean="0"/>
              <a:t>célérték</a:t>
            </a:r>
            <a:r>
              <a:rPr lang="hu-HU" sz="2000" dirty="0"/>
              <a:t>: </a:t>
            </a:r>
          </a:p>
          <a:p>
            <a:r>
              <a:rPr lang="hu-HU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4. felhasználó és a </a:t>
            </a:r>
            <a:endParaRPr lang="hu-HU" sz="2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hu-H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minőség </a:t>
            </a:r>
            <a:r>
              <a:rPr lang="hu-HU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igénye</a:t>
            </a:r>
          </a:p>
          <a:p>
            <a:pPr algn="ctr"/>
            <a:endParaRPr lang="hu-HU" sz="2800" b="1" dirty="0" smtClean="0"/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721" r="15172" b="721"/>
          <a:stretch/>
        </p:blipFill>
        <p:spPr bwMode="auto">
          <a:xfrm>
            <a:off x="5501217" y="1713662"/>
            <a:ext cx="324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0" r="1852"/>
          <a:stretch/>
        </p:blipFill>
        <p:spPr bwMode="auto">
          <a:xfrm>
            <a:off x="5501217" y="1700808"/>
            <a:ext cx="3240000" cy="325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35" y="1713662"/>
            <a:ext cx="324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15139 0.27291 C 0.18455 0.32939 0.21076 0.41967 0.22431 0.51828 C 0.23976 0.63032 0.23837 0.72361 0.22205 0.79189 L 0.15399 1.12037 " pathEditMode="relative" rAng="4781213" ptsTypes="FffFF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5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6048672" cy="850106"/>
          </a:xfrm>
        </p:spPr>
        <p:txBody>
          <a:bodyPr>
            <a:normAutofit/>
          </a:bodyPr>
          <a:lstStyle/>
          <a:p>
            <a:r>
              <a:rPr lang="hu-HU" dirty="0" smtClean="0"/>
              <a:t>FENNTARTHATÓSÁG</a:t>
            </a:r>
            <a:endParaRPr lang="hu-HU" dirty="0"/>
          </a:p>
        </p:txBody>
      </p:sp>
      <p:sp>
        <p:nvSpPr>
          <p:cNvPr id="11" name="Tartalom helye 10"/>
          <p:cNvSpPr>
            <a:spLocks noGrp="1"/>
          </p:cNvSpPr>
          <p:nvPr>
            <p:ph idx="1"/>
          </p:nvPr>
        </p:nvSpPr>
        <p:spPr>
          <a:xfrm>
            <a:off x="2771800" y="1268760"/>
            <a:ext cx="619268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Ahol </a:t>
            </a:r>
          </a:p>
          <a:p>
            <a:r>
              <a:rPr lang="hu-HU" dirty="0" smtClean="0"/>
              <a:t>a tapasztalat és a tudomány, </a:t>
            </a:r>
          </a:p>
          <a:p>
            <a:r>
              <a:rPr lang="hu-HU" dirty="0" smtClean="0"/>
              <a:t>a magán- és a közérdek, </a:t>
            </a:r>
          </a:p>
          <a:p>
            <a:r>
              <a:rPr lang="hu-HU" dirty="0" smtClean="0"/>
              <a:t>a rövid és hosszú táv, </a:t>
            </a:r>
          </a:p>
          <a:p>
            <a:r>
              <a:rPr lang="hu-HU" dirty="0" smtClean="0"/>
              <a:t>a ráció és az érzelem </a:t>
            </a:r>
          </a:p>
          <a:p>
            <a:pPr marL="0" indent="0">
              <a:buNone/>
            </a:pPr>
            <a:r>
              <a:rPr lang="hu-HU" dirty="0" smtClean="0"/>
              <a:t>… összeérnek. </a:t>
            </a:r>
          </a:p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45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3575">
            <a:off x="1265095" y="733314"/>
            <a:ext cx="1245374" cy="81572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Right">
              <a:rot lat="1680000" lon="1752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66" y="5085184"/>
            <a:ext cx="1025839" cy="10284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5238716"/>
            <a:ext cx="717757" cy="7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6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325 -0.0013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41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056E-8 L 0.74028 -0.00139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540568" y="44624"/>
            <a:ext cx="31466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4294967295"/>
          </p:nvPr>
        </p:nvSpPr>
        <p:spPr>
          <a:xfrm>
            <a:off x="2332112" y="6356350"/>
            <a:ext cx="1375792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2011.április.5.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995936" y="6356350"/>
            <a:ext cx="3600400" cy="365125"/>
          </a:xfrm>
          <a:prstGeom prst="rect">
            <a:avLst/>
          </a:prstGeom>
        </p:spPr>
        <p:txBody>
          <a:bodyPr/>
          <a:lstStyle/>
          <a:p>
            <a:r>
              <a:rPr lang="hu-HU" dirty="0" smtClean="0"/>
              <a:t>Becker Gábor DLA   - BME Építészmérnöki Kar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46</a:t>
            </a:fld>
            <a:endParaRPr lang="hu-H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559899"/>
            <a:ext cx="9684568" cy="532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5776" y="202630"/>
            <a:ext cx="6480720" cy="1210146"/>
          </a:xfrm>
        </p:spPr>
        <p:txBody>
          <a:bodyPr>
            <a:normAutofit/>
          </a:bodyPr>
          <a:lstStyle/>
          <a:p>
            <a:r>
              <a:rPr lang="hu-HU" sz="3200" dirty="0" smtClean="0"/>
              <a:t>Remélem, ennél pontosabban sikerült a jövőt felvázolnom…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8601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47</a:t>
            </a:fld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987824" y="1340768"/>
            <a:ext cx="4536504" cy="4536504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0" h="2540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KÖSZÖNÖM MEGTISZTELŐ</a:t>
            </a:r>
          </a:p>
          <a:p>
            <a:pPr algn="ctr"/>
            <a:r>
              <a:rPr lang="hu-H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FIGYELMÜKET !</a:t>
            </a:r>
            <a:endParaRPr lang="hu-H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355976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hu-HU" sz="1200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hu-HU" dirty="0" smtClean="0"/>
              <a:t>Becker Gábor DLA   – Rostás Zoltán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06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969368" y="332656"/>
            <a:ext cx="6851104" cy="850106"/>
          </a:xfrm>
        </p:spPr>
        <p:txBody>
          <a:bodyPr>
            <a:normAutofit/>
          </a:bodyPr>
          <a:lstStyle/>
          <a:p>
            <a:r>
              <a:rPr lang="hu-HU" sz="2800" dirty="0" smtClean="0"/>
              <a:t>Az értéklánc </a:t>
            </a:r>
            <a:endParaRPr lang="hu-HU" sz="28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5</a:t>
            </a:fld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629032" y="908720"/>
            <a:ext cx="1152128" cy="115212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IGÉNY, </a:t>
            </a:r>
            <a:r>
              <a:rPr lang="hu-HU" sz="1400" b="1" dirty="0" smtClean="0"/>
              <a:t>TAPASZ-TALAT</a:t>
            </a:r>
            <a:endParaRPr lang="hu-HU" b="1" dirty="0"/>
          </a:p>
        </p:txBody>
      </p:sp>
      <p:sp>
        <p:nvSpPr>
          <p:cNvPr id="10" name="Ellipszis 9"/>
          <p:cNvSpPr/>
          <p:nvPr/>
        </p:nvSpPr>
        <p:spPr>
          <a:xfrm>
            <a:off x="7020272" y="2132856"/>
            <a:ext cx="1152128" cy="115212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ELŐ-</a:t>
            </a:r>
          </a:p>
          <a:p>
            <a:pPr algn="ctr"/>
            <a:r>
              <a:rPr lang="hu-HU" b="1" dirty="0" smtClean="0"/>
              <a:t>KÉSZÍ-</a:t>
            </a:r>
          </a:p>
          <a:p>
            <a:pPr algn="ctr"/>
            <a:r>
              <a:rPr lang="hu-HU" b="1" dirty="0" smtClean="0"/>
              <a:t>TÉS</a:t>
            </a:r>
            <a:endParaRPr lang="hu-HU" b="1" dirty="0"/>
          </a:p>
        </p:txBody>
      </p:sp>
      <p:sp>
        <p:nvSpPr>
          <p:cNvPr id="11" name="Ellipszis 10"/>
          <p:cNvSpPr/>
          <p:nvPr/>
        </p:nvSpPr>
        <p:spPr>
          <a:xfrm>
            <a:off x="4788024" y="3717032"/>
            <a:ext cx="1152128" cy="115212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MEG-VALÓ-SÍTÁS</a:t>
            </a:r>
            <a:endParaRPr lang="hu-HU" b="1" dirty="0"/>
          </a:p>
        </p:txBody>
      </p:sp>
      <p:sp>
        <p:nvSpPr>
          <p:cNvPr id="12" name="Ellipszis 11"/>
          <p:cNvSpPr/>
          <p:nvPr/>
        </p:nvSpPr>
        <p:spPr>
          <a:xfrm>
            <a:off x="6588224" y="3717032"/>
            <a:ext cx="1152128" cy="115212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TER-VEZÉS</a:t>
            </a:r>
            <a:endParaRPr lang="hu-HU" b="1" dirty="0"/>
          </a:p>
        </p:txBody>
      </p:sp>
      <p:sp>
        <p:nvSpPr>
          <p:cNvPr id="13" name="Ellipszis 12"/>
          <p:cNvSpPr/>
          <p:nvPr/>
        </p:nvSpPr>
        <p:spPr>
          <a:xfrm>
            <a:off x="4211960" y="2132856"/>
            <a:ext cx="1152128" cy="115212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HASZ-NÁLAT</a:t>
            </a:r>
            <a:endParaRPr lang="hu-HU" b="1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4100088" y="1172041"/>
            <a:ext cx="4325852" cy="4182265"/>
            <a:chOff x="4100088" y="1172041"/>
            <a:chExt cx="4325852" cy="4182265"/>
          </a:xfrm>
        </p:grpSpPr>
        <p:sp>
          <p:nvSpPr>
            <p:cNvPr id="15" name="Körbe nyíl 14"/>
            <p:cNvSpPr/>
            <p:nvPr/>
          </p:nvSpPr>
          <p:spPr>
            <a:xfrm rot="1744721">
              <a:off x="6578999" y="1194204"/>
              <a:ext cx="1170577" cy="1126252"/>
            </a:xfrm>
            <a:prstGeom prst="circularArrow">
              <a:avLst>
                <a:gd name="adj1" fmla="val 13009"/>
                <a:gd name="adj2" fmla="val 1548915"/>
                <a:gd name="adj3" fmla="val 19995849"/>
                <a:gd name="adj4" fmla="val 13158562"/>
                <a:gd name="adj5" fmla="val 15260"/>
              </a:avLst>
            </a:prstGeom>
            <a:gradFill>
              <a:gsLst>
                <a:gs pos="0">
                  <a:srgbClr val="FF0000"/>
                </a:gs>
                <a:gs pos="25000">
                  <a:schemeClr val="accent2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6" name="Körbe nyíl 15"/>
            <p:cNvSpPr/>
            <p:nvPr/>
          </p:nvSpPr>
          <p:spPr>
            <a:xfrm rot="5639280">
              <a:off x="7277525" y="2891350"/>
              <a:ext cx="1170577" cy="1126252"/>
            </a:xfrm>
            <a:prstGeom prst="circularArrow">
              <a:avLst>
                <a:gd name="adj1" fmla="val 13009"/>
                <a:gd name="adj2" fmla="val 1548915"/>
                <a:gd name="adj3" fmla="val 19995849"/>
                <a:gd name="adj4" fmla="val 13158562"/>
                <a:gd name="adj5" fmla="val 15260"/>
              </a:avLst>
            </a:prstGeom>
            <a:gradFill>
              <a:gsLst>
                <a:gs pos="0">
                  <a:srgbClr val="FF0000"/>
                </a:gs>
                <a:gs pos="25000">
                  <a:schemeClr val="accent2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7" name="Körbe nyíl 16"/>
            <p:cNvSpPr/>
            <p:nvPr/>
          </p:nvSpPr>
          <p:spPr>
            <a:xfrm rot="9800493">
              <a:off x="5741923" y="4228054"/>
              <a:ext cx="1170577" cy="1126252"/>
            </a:xfrm>
            <a:prstGeom prst="circularArrow">
              <a:avLst>
                <a:gd name="adj1" fmla="val 13009"/>
                <a:gd name="adj2" fmla="val 1548915"/>
                <a:gd name="adj3" fmla="val 19995849"/>
                <a:gd name="adj4" fmla="val 13158562"/>
                <a:gd name="adj5" fmla="val 15260"/>
              </a:avLst>
            </a:prstGeom>
            <a:gradFill>
              <a:gsLst>
                <a:gs pos="0">
                  <a:srgbClr val="FF0000"/>
                </a:gs>
                <a:gs pos="25000">
                  <a:schemeClr val="accent2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8" name="Körbe nyíl 17"/>
            <p:cNvSpPr/>
            <p:nvPr/>
          </p:nvSpPr>
          <p:spPr>
            <a:xfrm rot="13596413">
              <a:off x="4077925" y="3056242"/>
              <a:ext cx="1170577" cy="1126252"/>
            </a:xfrm>
            <a:prstGeom prst="circularArrow">
              <a:avLst>
                <a:gd name="adj1" fmla="val 13009"/>
                <a:gd name="adj2" fmla="val 1548915"/>
                <a:gd name="adj3" fmla="val 19995849"/>
                <a:gd name="adj4" fmla="val 13158562"/>
                <a:gd name="adj5" fmla="val 15260"/>
              </a:avLst>
            </a:prstGeom>
            <a:gradFill>
              <a:gsLst>
                <a:gs pos="0">
                  <a:srgbClr val="FF0000"/>
                </a:gs>
                <a:gs pos="25000">
                  <a:schemeClr val="accent2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9" name="Körbe nyíl 18"/>
            <p:cNvSpPr/>
            <p:nvPr/>
          </p:nvSpPr>
          <p:spPr>
            <a:xfrm rot="18257021">
              <a:off x="4559889" y="1194204"/>
              <a:ext cx="1170577" cy="1126252"/>
            </a:xfrm>
            <a:prstGeom prst="circularArrow">
              <a:avLst>
                <a:gd name="adj1" fmla="val 13009"/>
                <a:gd name="adj2" fmla="val 1548915"/>
                <a:gd name="adj3" fmla="val 19995849"/>
                <a:gd name="adj4" fmla="val 13158562"/>
                <a:gd name="adj5" fmla="val 15260"/>
              </a:avLst>
            </a:prstGeom>
            <a:gradFill>
              <a:gsLst>
                <a:gs pos="0">
                  <a:srgbClr val="FF0000"/>
                </a:gs>
                <a:gs pos="25000">
                  <a:schemeClr val="accent2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pic>
        <p:nvPicPr>
          <p:cNvPr id="20" name="Kép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55" y="338993"/>
            <a:ext cx="1763010" cy="179386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7939">
            <a:off x="6898365" y="1679315"/>
            <a:ext cx="1683973" cy="1709233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2946">
            <a:off x="6492631" y="3654020"/>
            <a:ext cx="1679769" cy="1688167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431">
            <a:off x="4350202" y="3635183"/>
            <a:ext cx="1734512" cy="172583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52518"/>
            <a:ext cx="1672291" cy="1676482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5308187" y="951111"/>
            <a:ext cx="185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TERMÉSZET</a:t>
            </a:r>
            <a:endParaRPr lang="hu-HU" sz="2400" b="1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6910616" y="2390704"/>
            <a:ext cx="162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TELEPÜLÉS</a:t>
            </a:r>
            <a:endParaRPr lang="hu-HU" sz="2400" b="1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6516216" y="4293096"/>
            <a:ext cx="1702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ÉPÜLET</a:t>
            </a:r>
            <a:endParaRPr lang="hu-HU" sz="2400" b="1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4327115" y="4293096"/>
            <a:ext cx="177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ÉPÍTÉS</a:t>
            </a:r>
            <a:endParaRPr lang="hu-HU" sz="2400" b="1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3729012" y="2383963"/>
            <a:ext cx="163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GAZDASÁG</a:t>
            </a:r>
            <a:endParaRPr lang="hu-HU" sz="2400" b="1" dirty="0"/>
          </a:p>
        </p:txBody>
      </p:sp>
      <p:sp>
        <p:nvSpPr>
          <p:cNvPr id="30" name="Cím 6"/>
          <p:cNvSpPr txBox="1">
            <a:spLocks/>
          </p:cNvSpPr>
          <p:nvPr/>
        </p:nvSpPr>
        <p:spPr>
          <a:xfrm>
            <a:off x="1969368" y="346646"/>
            <a:ext cx="6851104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2">
                    <a:lumMod val="20000"/>
                    <a:lumOff val="8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hu-HU" sz="2400" dirty="0" smtClean="0"/>
              <a:t>FENNTARTHATÓSÁG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78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6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6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8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FENNTARTHATÓSÁG</a:t>
            </a:r>
            <a:endParaRPr lang="hu-HU" sz="24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6</a:t>
            </a:fld>
            <a:endParaRPr lang="hu-HU"/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3707904" y="1691945"/>
            <a:ext cx="4887064" cy="3669077"/>
            <a:chOff x="3707904" y="1691945"/>
            <a:chExt cx="4887064" cy="3669077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431">
              <a:off x="4350202" y="3635183"/>
              <a:ext cx="1734512" cy="1725839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22946">
              <a:off x="6492631" y="3654020"/>
              <a:ext cx="1679769" cy="1688167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07939">
              <a:off x="6898365" y="1679315"/>
              <a:ext cx="1683973" cy="1709233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1752518"/>
              <a:ext cx="1672291" cy="1676482"/>
            </a:xfrm>
            <a:prstGeom prst="rect">
              <a:avLst/>
            </a:prstGeom>
          </p:spPr>
        </p:pic>
      </p:grpSp>
      <p:pic>
        <p:nvPicPr>
          <p:cNvPr id="3" name="Kép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55" y="338993"/>
            <a:ext cx="1763010" cy="1793863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986918" y="2689756"/>
            <a:ext cx="247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TERMÉSZET</a:t>
            </a:r>
          </a:p>
        </p:txBody>
      </p:sp>
    </p:spTree>
    <p:extLst>
      <p:ext uri="{BB962C8B-B14F-4D97-AF65-F5344CB8AC3E}">
        <p14:creationId xmlns:p14="http://schemas.microsoft.com/office/powerpoint/2010/main" val="37669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49000" y="149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FENNTARTHATÓ  TERMÉSZET</a:t>
            </a:r>
            <a:endParaRPr lang="hu-HU" sz="28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7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4905856" y="1628800"/>
            <a:ext cx="2618472" cy="2664296"/>
            <a:chOff x="4905856" y="1628800"/>
            <a:chExt cx="2618472" cy="2664296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4986918" y="2689756"/>
              <a:ext cx="24724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 smtClean="0"/>
                <a:t>TERMÉSZET</a:t>
              </a:r>
            </a:p>
          </p:txBody>
        </p:sp>
      </p:grpSp>
      <p:sp>
        <p:nvSpPr>
          <p:cNvPr id="10" name="Ellipszis 9"/>
          <p:cNvSpPr/>
          <p:nvPr/>
        </p:nvSpPr>
        <p:spPr>
          <a:xfrm>
            <a:off x="3779912" y="1628800"/>
            <a:ext cx="2422088" cy="226825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0" h="2540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  <a:p>
            <a:pPr algn="ctr"/>
            <a:endParaRPr lang="hu-H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91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9852E-6 L 0.21406 -0.27798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6391" y="274638"/>
            <a:ext cx="7324081" cy="850106"/>
          </a:xfrm>
        </p:spPr>
        <p:txBody>
          <a:bodyPr/>
          <a:lstStyle/>
          <a:p>
            <a:r>
              <a:rPr lang="hu-HU" dirty="0" smtClean="0"/>
              <a:t>FELELŐS ÉPÍTÉS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8</a:t>
            </a:fld>
            <a:endParaRPr lang="hu-H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69" y="1196752"/>
            <a:ext cx="735851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0" name="Szövegdoboz 9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TERMÉSZET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5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96391" y="274638"/>
            <a:ext cx="7324081" cy="850106"/>
          </a:xfrm>
        </p:spPr>
        <p:txBody>
          <a:bodyPr/>
          <a:lstStyle/>
          <a:p>
            <a:r>
              <a:rPr lang="hu-HU" dirty="0" smtClean="0"/>
              <a:t>FELELŐS GYÁRTÁS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DD83B-3CF5-42E8-97B4-8F3E43D047BA}" type="slidenum">
              <a:rPr lang="hu-HU" smtClean="0"/>
              <a:pPr/>
              <a:t>9</a:t>
            </a:fld>
            <a:endParaRPr lang="hu-HU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251520" y="5301208"/>
            <a:ext cx="1276522" cy="1368152"/>
            <a:chOff x="4905856" y="1628800"/>
            <a:chExt cx="2618472" cy="2664296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856" y="1628800"/>
              <a:ext cx="2618472" cy="2664296"/>
            </a:xfrm>
            <a:prstGeom prst="rect">
              <a:avLst/>
            </a:prstGeom>
          </p:spPr>
        </p:pic>
        <p:sp>
          <p:nvSpPr>
            <p:cNvPr id="10" name="Szövegdoboz 9"/>
            <p:cNvSpPr txBox="1"/>
            <p:nvPr/>
          </p:nvSpPr>
          <p:spPr>
            <a:xfrm>
              <a:off x="4986920" y="2689756"/>
              <a:ext cx="2472484" cy="59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/>
                <a:t>TERMÉSZET</a:t>
              </a: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61" y="1030430"/>
            <a:ext cx="7430427" cy="508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4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0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643</Words>
  <Application>Microsoft Office PowerPoint</Application>
  <PresentationFormat>Diavetítés a képernyőre (4:3 oldalarány)</PresentationFormat>
  <Paragraphs>352</Paragraphs>
  <Slides>47</Slides>
  <Notes>47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3" baseType="lpstr">
      <vt:lpstr>MS Mincho</vt:lpstr>
      <vt:lpstr>Arial</vt:lpstr>
      <vt:lpstr>Calibri</vt:lpstr>
      <vt:lpstr>Cambria</vt:lpstr>
      <vt:lpstr>Times New Roman</vt:lpstr>
      <vt:lpstr>Office-téma</vt:lpstr>
      <vt:lpstr>Az építésgazdaság jövőképe</vt:lpstr>
      <vt:lpstr>a jövő kutatása…</vt:lpstr>
      <vt:lpstr>Az építés négy értéke a jövőben</vt:lpstr>
      <vt:lpstr>PowerPoint bemutató</vt:lpstr>
      <vt:lpstr>Az értéklánc </vt:lpstr>
      <vt:lpstr>FENNTARTHATÓSÁG</vt:lpstr>
      <vt:lpstr>FENNTARTHATÓ  TERMÉSZET</vt:lpstr>
      <vt:lpstr>FELELŐS ÉPÍTÉS</vt:lpstr>
      <vt:lpstr>FELELŐS GYÁRTÁS</vt:lpstr>
      <vt:lpstr>A globális építési szektor CO2 kibocsájtása (szén egyenértékre számítva)</vt:lpstr>
      <vt:lpstr>Merre tartunk?</vt:lpstr>
      <vt:lpstr>FENNTARTHATÓSÁG</vt:lpstr>
      <vt:lpstr>FENNTARTHATÓ TELEPÜLÉS</vt:lpstr>
      <vt:lpstr>A városi jelenség</vt:lpstr>
      <vt:lpstr>Az élhető település</vt:lpstr>
      <vt:lpstr>A résztvevő/tudatos település</vt:lpstr>
      <vt:lpstr>Merre tartunk?</vt:lpstr>
      <vt:lpstr>FENNTARTHATÓSÁG</vt:lpstr>
      <vt:lpstr>FENNTARTHATÓ ÉPÜLET</vt:lpstr>
      <vt:lpstr>Átgondolt igények</vt:lpstr>
      <vt:lpstr>Fenntartható tervezés</vt:lpstr>
      <vt:lpstr>Komplex épülettervezés</vt:lpstr>
      <vt:lpstr>Tudatos használat</vt:lpstr>
      <vt:lpstr>Oktatás: Solar Decathlon - BME</vt:lpstr>
      <vt:lpstr>Merre tartunk?</vt:lpstr>
      <vt:lpstr>FENNTARTHATÓSÁG</vt:lpstr>
      <vt:lpstr>FENNTARTHATÓ ÉPÍTÉS</vt:lpstr>
      <vt:lpstr>Az építőipari termelés</vt:lpstr>
      <vt:lpstr>Fenntartható építés</vt:lpstr>
      <vt:lpstr>Technológiai fejlesztések</vt:lpstr>
      <vt:lpstr>Új anyagok és szerkezetek</vt:lpstr>
      <vt:lpstr>Növekvő felújítási igény</vt:lpstr>
      <vt:lpstr>Régi/új szaktudás – több munka </vt:lpstr>
      <vt:lpstr>A minőség előtérbe kerülése</vt:lpstr>
      <vt:lpstr>Merre tartunk?</vt:lpstr>
      <vt:lpstr>FENNTARTHATÓSÁG</vt:lpstr>
      <vt:lpstr>FENNTARTHATÓ GAZDASÁG</vt:lpstr>
      <vt:lpstr>Hatékony szabályozás</vt:lpstr>
      <vt:lpstr>Átgondolt fejlesztéspolitika</vt:lpstr>
      <vt:lpstr>Erősödő vállalkozások</vt:lpstr>
      <vt:lpstr>Új értékmérő:  az élettartam-költség (LCC) </vt:lpstr>
      <vt:lpstr>Merre tartunk?</vt:lpstr>
      <vt:lpstr>ÖSSZEFOGLALÁS</vt:lpstr>
      <vt:lpstr>Az építés négy értéke</vt:lpstr>
      <vt:lpstr>FENNTARTHATÓSÁG</vt:lpstr>
      <vt:lpstr>Remélem, ennél pontosabban sikerült a jövőt felvázolnom…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zrostas</dc:creator>
  <cp:lastModifiedBy>ROSTAS Zoltan</cp:lastModifiedBy>
  <cp:revision>207</cp:revision>
  <dcterms:created xsi:type="dcterms:W3CDTF">2011-03-20T13:30:26Z</dcterms:created>
  <dcterms:modified xsi:type="dcterms:W3CDTF">2018-02-07T22:18:00Z</dcterms:modified>
</cp:coreProperties>
</file>